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41" r:id="rId2"/>
    <p:sldId id="264" r:id="rId3"/>
    <p:sldId id="299" r:id="rId4"/>
    <p:sldId id="344" r:id="rId5"/>
    <p:sldId id="345" r:id="rId6"/>
    <p:sldId id="343" r:id="rId7"/>
    <p:sldId id="374" r:id="rId8"/>
    <p:sldId id="380" r:id="rId9"/>
    <p:sldId id="381" r:id="rId10"/>
    <p:sldId id="397" r:id="rId11"/>
    <p:sldId id="398" r:id="rId12"/>
    <p:sldId id="399" r:id="rId13"/>
    <p:sldId id="400" r:id="rId14"/>
    <p:sldId id="401" r:id="rId15"/>
    <p:sldId id="403" r:id="rId16"/>
    <p:sldId id="402" r:id="rId17"/>
    <p:sldId id="404" r:id="rId18"/>
    <p:sldId id="375" r:id="rId19"/>
    <p:sldId id="406" r:id="rId20"/>
    <p:sldId id="407" r:id="rId21"/>
    <p:sldId id="408" r:id="rId22"/>
    <p:sldId id="409" r:id="rId23"/>
    <p:sldId id="410" r:id="rId24"/>
    <p:sldId id="405" r:id="rId25"/>
    <p:sldId id="413" r:id="rId26"/>
    <p:sldId id="411" r:id="rId27"/>
    <p:sldId id="412" r:id="rId28"/>
    <p:sldId id="329" r:id="rId29"/>
    <p:sldId id="327" r:id="rId30"/>
    <p:sldId id="328" r:id="rId31"/>
    <p:sldId id="330" r:id="rId32"/>
    <p:sldId id="331" r:id="rId33"/>
    <p:sldId id="346" r:id="rId34"/>
    <p:sldId id="332" r:id="rId3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76" autoAdjust="0"/>
  </p:normalViewPr>
  <p:slideViewPr>
    <p:cSldViewPr>
      <p:cViewPr varScale="1">
        <p:scale>
          <a:sx n="83" d="100"/>
          <a:sy n="83" d="100"/>
        </p:scale>
        <p:origin x="-149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5" Type="http://schemas.openxmlformats.org/officeDocument/2006/relationships/image" Target="../media/image11.wmf"/><Relationship Id="rId4" Type="http://schemas.openxmlformats.org/officeDocument/2006/relationships/image" Target="../media/image10.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image" Target="../media/image21.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 Id="rId4" Type="http://schemas.openxmlformats.org/officeDocument/2006/relationships/image" Target="../media/image2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0E250E-9805-49E4-AFA2-402C6B5476BC}" type="datetimeFigureOut">
              <a:rPr lang="en-US" smtClean="0"/>
              <a:t>1/13/2014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312E6D6-7730-4DB9-A094-06B74AEFCED7}" type="slidenum">
              <a:rPr lang="en-US" smtClean="0"/>
              <a:t>‹#›</a:t>
            </a:fld>
            <a:endParaRPr lang="en-US"/>
          </a:p>
        </p:txBody>
      </p:sp>
    </p:spTree>
    <p:extLst>
      <p:ext uri="{BB962C8B-B14F-4D97-AF65-F5344CB8AC3E}">
        <p14:creationId xmlns:p14="http://schemas.microsoft.com/office/powerpoint/2010/main" val="40104403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2 things from this picture – ge effects (feedback) and spillovers, generally</a:t>
            </a:r>
          </a:p>
        </p:txBody>
      </p:sp>
      <p:sp>
        <p:nvSpPr>
          <p:cNvPr id="1167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4576750-472E-4BA1-8FF7-86D40F20B5C2}" type="slidenum">
              <a:rPr lang="en-US" altLang="en-US" smtClean="0">
                <a:latin typeface="Arial" charset="0"/>
              </a:rPr>
              <a:pPr eaLnBrk="1" hangingPunct="1">
                <a:spcBef>
                  <a:spcPct val="0"/>
                </a:spcBef>
              </a:pPr>
              <a:t>27</a:t>
            </a:fld>
            <a:endParaRPr lang="en-US" altLang="en-US"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1A3B857-D7B5-4CC4-8575-6D4E8D658B1F}" type="slidenum">
              <a:rPr lang="en-US"/>
              <a:pPr>
                <a:defRPr/>
              </a:pPr>
              <a:t>‹#›</a:t>
            </a:fld>
            <a:endParaRPr lang="en-US"/>
          </a:p>
        </p:txBody>
      </p:sp>
    </p:spTree>
    <p:extLst>
      <p:ext uri="{BB962C8B-B14F-4D97-AF65-F5344CB8AC3E}">
        <p14:creationId xmlns:p14="http://schemas.microsoft.com/office/powerpoint/2010/main" val="422413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5E653F1-1B19-4133-96C7-08B468EC1E8E}" type="slidenum">
              <a:rPr lang="en-US"/>
              <a:pPr>
                <a:defRPr/>
              </a:pPr>
              <a:t>‹#›</a:t>
            </a:fld>
            <a:endParaRPr lang="en-US"/>
          </a:p>
        </p:txBody>
      </p:sp>
    </p:spTree>
    <p:extLst>
      <p:ext uri="{BB962C8B-B14F-4D97-AF65-F5344CB8AC3E}">
        <p14:creationId xmlns:p14="http://schemas.microsoft.com/office/powerpoint/2010/main" val="126884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B6D8BCC-43E6-454C-A530-9CC6A0117F5C}" type="slidenum">
              <a:rPr lang="en-US"/>
              <a:pPr>
                <a:defRPr/>
              </a:pPr>
              <a:t>‹#›</a:t>
            </a:fld>
            <a:endParaRPr lang="en-US"/>
          </a:p>
        </p:txBody>
      </p:sp>
    </p:spTree>
    <p:extLst>
      <p:ext uri="{BB962C8B-B14F-4D97-AF65-F5344CB8AC3E}">
        <p14:creationId xmlns:p14="http://schemas.microsoft.com/office/powerpoint/2010/main" val="4226315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556FA9-D766-4803-9423-772DFEB036BF}" type="slidenum">
              <a:rPr lang="en-US"/>
              <a:pPr>
                <a:defRPr/>
              </a:pPr>
              <a:t>‹#›</a:t>
            </a:fld>
            <a:endParaRPr lang="en-US"/>
          </a:p>
        </p:txBody>
      </p:sp>
    </p:spTree>
    <p:extLst>
      <p:ext uri="{BB962C8B-B14F-4D97-AF65-F5344CB8AC3E}">
        <p14:creationId xmlns:p14="http://schemas.microsoft.com/office/powerpoint/2010/main" val="2759889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8534BF0-6D7F-441D-BD24-8E6087D99062}" type="slidenum">
              <a:rPr lang="en-US"/>
              <a:pPr>
                <a:defRPr/>
              </a:pPr>
              <a:t>‹#›</a:t>
            </a:fld>
            <a:endParaRPr lang="en-US"/>
          </a:p>
        </p:txBody>
      </p:sp>
    </p:spTree>
    <p:extLst>
      <p:ext uri="{BB962C8B-B14F-4D97-AF65-F5344CB8AC3E}">
        <p14:creationId xmlns:p14="http://schemas.microsoft.com/office/powerpoint/2010/main" val="3237191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F6D1EEF-D208-4E90-BF9D-D3074D41E7CE}" type="slidenum">
              <a:rPr lang="en-US"/>
              <a:pPr>
                <a:defRPr/>
              </a:pPr>
              <a:t>‹#›</a:t>
            </a:fld>
            <a:endParaRPr lang="en-US"/>
          </a:p>
        </p:txBody>
      </p:sp>
    </p:spTree>
    <p:extLst>
      <p:ext uri="{BB962C8B-B14F-4D97-AF65-F5344CB8AC3E}">
        <p14:creationId xmlns:p14="http://schemas.microsoft.com/office/powerpoint/2010/main" val="1403455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C1FCA588-88BA-4CE2-8940-14BDCF0D9444}" type="slidenum">
              <a:rPr lang="en-US"/>
              <a:pPr>
                <a:defRPr/>
              </a:pPr>
              <a:t>‹#›</a:t>
            </a:fld>
            <a:endParaRPr lang="en-US"/>
          </a:p>
        </p:txBody>
      </p:sp>
    </p:spTree>
    <p:extLst>
      <p:ext uri="{BB962C8B-B14F-4D97-AF65-F5344CB8AC3E}">
        <p14:creationId xmlns:p14="http://schemas.microsoft.com/office/powerpoint/2010/main" val="4213318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75071B4-A24E-4F54-83E1-30D813FB042F}" type="slidenum">
              <a:rPr lang="en-US"/>
              <a:pPr>
                <a:defRPr/>
              </a:pPr>
              <a:t>‹#›</a:t>
            </a:fld>
            <a:endParaRPr lang="en-US"/>
          </a:p>
        </p:txBody>
      </p:sp>
    </p:spTree>
    <p:extLst>
      <p:ext uri="{BB962C8B-B14F-4D97-AF65-F5344CB8AC3E}">
        <p14:creationId xmlns:p14="http://schemas.microsoft.com/office/powerpoint/2010/main" val="143789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B655B85-E531-4894-8061-F5CB1433A4BE}" type="slidenum">
              <a:rPr lang="en-US"/>
              <a:pPr>
                <a:defRPr/>
              </a:pPr>
              <a:t>‹#›</a:t>
            </a:fld>
            <a:endParaRPr lang="en-US"/>
          </a:p>
        </p:txBody>
      </p:sp>
    </p:spTree>
    <p:extLst>
      <p:ext uri="{BB962C8B-B14F-4D97-AF65-F5344CB8AC3E}">
        <p14:creationId xmlns:p14="http://schemas.microsoft.com/office/powerpoint/2010/main" val="3049776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D21DD73-147C-4770-AF3F-BE347F2919F4}" type="slidenum">
              <a:rPr lang="en-US"/>
              <a:pPr>
                <a:defRPr/>
              </a:pPr>
              <a:t>‹#›</a:t>
            </a:fld>
            <a:endParaRPr lang="en-US"/>
          </a:p>
        </p:txBody>
      </p:sp>
    </p:spTree>
    <p:extLst>
      <p:ext uri="{BB962C8B-B14F-4D97-AF65-F5344CB8AC3E}">
        <p14:creationId xmlns:p14="http://schemas.microsoft.com/office/powerpoint/2010/main" val="3334028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92CB7EF-DCAE-40F3-983E-A93B3F17A60E}" type="slidenum">
              <a:rPr lang="en-US"/>
              <a:pPr>
                <a:defRPr/>
              </a:pPr>
              <a:t>‹#›</a:t>
            </a:fld>
            <a:endParaRPr lang="en-US"/>
          </a:p>
        </p:txBody>
      </p:sp>
    </p:spTree>
    <p:extLst>
      <p:ext uri="{BB962C8B-B14F-4D97-AF65-F5344CB8AC3E}">
        <p14:creationId xmlns:p14="http://schemas.microsoft.com/office/powerpoint/2010/main" val="405161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86301F29-782A-4A01-9CF9-DB811E5DAFE8}" type="slidenum">
              <a:rPr lang="en-US"/>
              <a:pPr>
                <a:defRPr/>
              </a:pPr>
              <a:t>‹#›</a:t>
            </a:fld>
            <a:endParaRPr lang="en-US"/>
          </a:p>
        </p:txBody>
      </p:sp>
    </p:spTree>
    <p:extLst>
      <p:ext uri="{BB962C8B-B14F-4D97-AF65-F5344CB8AC3E}">
        <p14:creationId xmlns:p14="http://schemas.microsoft.com/office/powerpoint/2010/main" val="198969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4E660B5-4D9D-486B-8AC5-CE468F21063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3.wmf"/><Relationship Id="rId4" Type="http://schemas.openxmlformats.org/officeDocument/2006/relationships/oleObject" Target="../embeddings/oleObject3.bin"/></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9.wmf"/><Relationship Id="rId13" Type="http://schemas.openxmlformats.org/officeDocument/2006/relationships/image" Target="../media/image12.png"/><Relationship Id="rId3" Type="http://schemas.openxmlformats.org/officeDocument/2006/relationships/oleObject" Target="../embeddings/oleObject4.bin"/><Relationship Id="rId7" Type="http://schemas.openxmlformats.org/officeDocument/2006/relationships/oleObject" Target="../embeddings/oleObject6.bin"/><Relationship Id="rId12" Type="http://schemas.openxmlformats.org/officeDocument/2006/relationships/image" Target="../media/image11.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8.wmf"/><Relationship Id="rId11" Type="http://schemas.openxmlformats.org/officeDocument/2006/relationships/oleObject" Target="../embeddings/oleObject8.bin"/><Relationship Id="rId5" Type="http://schemas.openxmlformats.org/officeDocument/2006/relationships/oleObject" Target="../embeddings/oleObject5.bin"/><Relationship Id="rId10" Type="http://schemas.openxmlformats.org/officeDocument/2006/relationships/image" Target="../media/image10.wmf"/><Relationship Id="rId4" Type="http://schemas.openxmlformats.org/officeDocument/2006/relationships/image" Target="../media/image7.wmf"/><Relationship Id="rId9" Type="http://schemas.openxmlformats.org/officeDocument/2006/relationships/oleObject" Target="../embeddings/oleObject7.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9.pn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20.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8" Type="http://schemas.openxmlformats.org/officeDocument/2006/relationships/image" Target="../media/image23.wmf"/><Relationship Id="rId3" Type="http://schemas.openxmlformats.org/officeDocument/2006/relationships/oleObject" Target="../embeddings/oleObject9.bin"/><Relationship Id="rId7"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22.wmf"/><Relationship Id="rId5" Type="http://schemas.openxmlformats.org/officeDocument/2006/relationships/oleObject" Target="../embeddings/oleObject10.bin"/><Relationship Id="rId4" Type="http://schemas.openxmlformats.org/officeDocument/2006/relationships/image" Target="../media/image21.wmf"/></Relationships>
</file>

<file path=ppt/slides/_rels/slide25.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25.wmf"/><Relationship Id="rId5" Type="http://schemas.openxmlformats.org/officeDocument/2006/relationships/oleObject" Target="../embeddings/oleObject13.bin"/><Relationship Id="rId10" Type="http://schemas.openxmlformats.org/officeDocument/2006/relationships/image" Target="../media/image27.wmf"/><Relationship Id="rId4" Type="http://schemas.openxmlformats.org/officeDocument/2006/relationships/image" Target="../media/image24.wmf"/><Relationship Id="rId9" Type="http://schemas.openxmlformats.org/officeDocument/2006/relationships/oleObject" Target="../embeddings/oleObject15.bin"/></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17" Type="http://schemas.openxmlformats.org/officeDocument/2006/relationships/image" Target="../media/image42.png"/><Relationship Id="rId2" Type="http://schemas.openxmlformats.org/officeDocument/2006/relationships/notesSlide" Target="../notesSlides/notesSlide1.xml"/><Relationship Id="rId16"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5" Type="http://schemas.openxmlformats.org/officeDocument/2006/relationships/image" Target="../media/image4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 Id="rId14" Type="http://schemas.openxmlformats.org/officeDocument/2006/relationships/image" Target="../media/image39.png"/></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Chapter 11</a:t>
            </a:r>
            <a:br>
              <a:rPr lang="en-US" dirty="0" smtClean="0"/>
            </a:br>
            <a:r>
              <a:rPr lang="en-US" dirty="0" smtClean="0"/>
              <a:t>What Works and What Doesn’t</a:t>
            </a:r>
            <a:endParaRPr lang="en-US" dirty="0"/>
          </a:p>
        </p:txBody>
      </p:sp>
    </p:spTree>
    <p:extLst>
      <p:ext uri="{BB962C8B-B14F-4D97-AF65-F5344CB8AC3E}">
        <p14:creationId xmlns:p14="http://schemas.microsoft.com/office/powerpoint/2010/main" val="24554084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mtClean="0"/>
              <a:t>The Selection Problem (you can’t see what didn’t happen)</a:t>
            </a:r>
          </a:p>
        </p:txBody>
      </p:sp>
      <p:sp>
        <p:nvSpPr>
          <p:cNvPr id="5123" name="Rectangle 5"/>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5124" name="Rectangle 7"/>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5125" name="Rectangle 9"/>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cxnSp>
        <p:nvCxnSpPr>
          <p:cNvPr id="5" name="Straight Arrow Connector 4"/>
          <p:cNvCxnSpPr/>
          <p:nvPr/>
        </p:nvCxnSpPr>
        <p:spPr>
          <a:xfrm flipV="1">
            <a:off x="4191000" y="4742656"/>
            <a:ext cx="0" cy="8382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5129" name="TextBox 5"/>
          <p:cNvSpPr txBox="1">
            <a:spLocks noChangeArrowheads="1"/>
          </p:cNvSpPr>
          <p:nvPr/>
        </p:nvSpPr>
        <p:spPr bwMode="auto">
          <a:xfrm>
            <a:off x="3276600" y="5580856"/>
            <a:ext cx="2362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a:t>&lt;0 in our hospital example (why?)</a:t>
            </a:r>
          </a:p>
        </p:txBody>
      </p:sp>
      <p:sp>
        <p:nvSpPr>
          <p:cNvPr id="2" name="Rectangle 5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2506613341"/>
              </p:ext>
            </p:extLst>
          </p:nvPr>
        </p:nvGraphicFramePr>
        <p:xfrm>
          <a:off x="2057400" y="1828800"/>
          <a:ext cx="4876800" cy="2917173"/>
        </p:xfrm>
        <a:graphic>
          <a:graphicData uri="http://schemas.openxmlformats.org/presentationml/2006/ole">
            <mc:AlternateContent xmlns:mc="http://schemas.openxmlformats.org/markup-compatibility/2006">
              <mc:Choice xmlns:v="urn:schemas-microsoft-com:vml" Requires="v">
                <p:oleObj spid="_x0000_s5188" name="Equation" r:id="rId3" imgW="2184400" imgH="1295400" progId="Equation.DSMT4">
                  <p:embed/>
                </p:oleObj>
              </mc:Choice>
              <mc:Fallback>
                <p:oleObj name="Equation" r:id="rId3" imgW="2184400" imgH="1295400" progId="Equation.DSMT4">
                  <p:embed/>
                  <p:pic>
                    <p:nvPicPr>
                      <p:cNvPr id="0" name="Object 5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0" y="1828800"/>
                        <a:ext cx="4876800" cy="2917173"/>
                      </a:xfrm>
                      <a:prstGeom prst="rect">
                        <a:avLst/>
                      </a:prstGeom>
                      <a:noFill/>
                    </p:spPr>
                  </p:pic>
                </p:oleObj>
              </mc:Fallback>
            </mc:AlternateContent>
          </a:graphicData>
        </a:graphic>
      </p:graphicFrame>
      <p:cxnSp>
        <p:nvCxnSpPr>
          <p:cNvPr id="12" name="Straight Arrow Connector 11"/>
          <p:cNvCxnSpPr>
            <a:stCxn id="14" idx="1"/>
          </p:cNvCxnSpPr>
          <p:nvPr/>
        </p:nvCxnSpPr>
        <p:spPr>
          <a:xfrm flipH="1">
            <a:off x="6629400" y="2607773"/>
            <a:ext cx="495300" cy="414033"/>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5"/>
          <p:cNvSpPr txBox="1">
            <a:spLocks noChangeArrowheads="1"/>
          </p:cNvSpPr>
          <p:nvPr/>
        </p:nvSpPr>
        <p:spPr bwMode="auto">
          <a:xfrm>
            <a:off x="7124700" y="2423107"/>
            <a:ext cx="11811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This is </a:t>
            </a:r>
            <a:r>
              <a:rPr lang="en-US" dirty="0" smtClean="0">
                <a:sym typeface="Symbol"/>
              </a:rPr>
              <a:t></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mtClean="0"/>
              <a:t>Randomized Experiments</a:t>
            </a:r>
          </a:p>
        </p:txBody>
      </p:sp>
      <p:sp>
        <p:nvSpPr>
          <p:cNvPr id="6147" name="Rectangle 3"/>
          <p:cNvSpPr>
            <a:spLocks noGrp="1" noChangeArrowheads="1"/>
          </p:cNvSpPr>
          <p:nvPr>
            <p:ph type="body" idx="1"/>
          </p:nvPr>
        </p:nvSpPr>
        <p:spPr>
          <a:xfrm>
            <a:off x="457200" y="1600200"/>
            <a:ext cx="8229600" cy="2971800"/>
          </a:xfrm>
        </p:spPr>
        <p:txBody>
          <a:bodyPr/>
          <a:lstStyle/>
          <a:p>
            <a:pPr eaLnBrk="1" hangingPunct="1"/>
            <a:r>
              <a:rPr lang="en-US" dirty="0" smtClean="0"/>
              <a:t>Randomization makes </a:t>
            </a:r>
            <a:r>
              <a:rPr lang="en-US" i="1" dirty="0" smtClean="0"/>
              <a:t>getting the treatment</a:t>
            </a:r>
            <a:r>
              <a:rPr lang="en-US" dirty="0" smtClean="0"/>
              <a:t> independent of what </a:t>
            </a:r>
            <a:r>
              <a:rPr lang="en-US" i="1" dirty="0" smtClean="0"/>
              <a:t>Y</a:t>
            </a:r>
            <a:r>
              <a:rPr lang="en-US" i="1" baseline="-25000" dirty="0" smtClean="0"/>
              <a:t>0i</a:t>
            </a:r>
            <a:r>
              <a:rPr lang="en-US" dirty="0" smtClean="0"/>
              <a:t> is</a:t>
            </a:r>
          </a:p>
          <a:p>
            <a:pPr eaLnBrk="1" hangingPunct="1"/>
            <a:r>
              <a:rPr lang="en-US" dirty="0" smtClean="0"/>
              <a:t>It’s like randomly sending some people to hospital and others not, then comparing their health afterwards</a:t>
            </a:r>
          </a:p>
        </p:txBody>
      </p:sp>
      <p:sp>
        <p:nvSpPr>
          <p:cNvPr id="6148" name="Rectangle 5"/>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6149" name="TextBox 7"/>
          <p:cNvSpPr txBox="1">
            <a:spLocks noChangeArrowheads="1"/>
          </p:cNvSpPr>
          <p:nvPr/>
        </p:nvSpPr>
        <p:spPr bwMode="auto">
          <a:xfrm>
            <a:off x="1219200" y="4876800"/>
            <a:ext cx="5943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400"/>
              <a:t>This makes…</a:t>
            </a:r>
          </a:p>
        </p:txBody>
      </p:sp>
      <p:sp>
        <p:nvSpPr>
          <p:cNvPr id="6150" name="Rectangle 7"/>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6151" name="Object 6"/>
          <p:cNvGraphicFramePr>
            <a:graphicFrameLocks noChangeAspect="1"/>
          </p:cNvGraphicFramePr>
          <p:nvPr/>
        </p:nvGraphicFramePr>
        <p:xfrm>
          <a:off x="2762250" y="5414963"/>
          <a:ext cx="2628900" cy="735012"/>
        </p:xfrm>
        <a:graphic>
          <a:graphicData uri="http://schemas.openxmlformats.org/presentationml/2006/ole">
            <mc:AlternateContent xmlns:mc="http://schemas.openxmlformats.org/markup-compatibility/2006">
              <mc:Choice xmlns:v="urn:schemas-microsoft-com:vml" Requires="v">
                <p:oleObj spid="_x0000_s6185" name="Equation" r:id="rId3" imgW="774364" imgH="215806" progId="Equation.3">
                  <p:embed/>
                </p:oleObj>
              </mc:Choice>
              <mc:Fallback>
                <p:oleObj name="Equation" r:id="rId3" imgW="774364" imgH="215806"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2250" y="5414963"/>
                        <a:ext cx="2628900" cy="73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Mexico’s PROGRESA Program (Now OPORTUNIDADES)</a:t>
            </a:r>
            <a:endParaRPr lang="en-US" dirty="0"/>
          </a:p>
        </p:txBody>
      </p:sp>
      <p:sp>
        <p:nvSpPr>
          <p:cNvPr id="3" name="Content Placeholder 2"/>
          <p:cNvSpPr>
            <a:spLocks noGrp="1"/>
          </p:cNvSpPr>
          <p:nvPr>
            <p:ph idx="1"/>
          </p:nvPr>
        </p:nvSpPr>
        <p:spPr>
          <a:xfrm>
            <a:off x="457200" y="1600200"/>
            <a:ext cx="8229600" cy="5029200"/>
          </a:xfrm>
        </p:spPr>
        <p:txBody>
          <a:bodyPr/>
          <a:lstStyle/>
          <a:p>
            <a:r>
              <a:rPr lang="en-US" dirty="0" smtClean="0"/>
              <a:t>In 1997, poor countries didn’t have major protection programs for the rural poor </a:t>
            </a:r>
          </a:p>
          <a:p>
            <a:r>
              <a:rPr lang="en-US" dirty="0" smtClean="0"/>
              <a:t>Many had social security and medical insurance</a:t>
            </a:r>
          </a:p>
          <a:p>
            <a:pPr lvl="1"/>
            <a:r>
              <a:rPr lang="en-US" dirty="0" smtClean="0"/>
              <a:t>but only for formal-sector (mostly urban) workers</a:t>
            </a:r>
          </a:p>
          <a:p>
            <a:r>
              <a:rPr lang="en-US" dirty="0" smtClean="0"/>
              <a:t>Radical new idea: Hand money to poor people</a:t>
            </a:r>
          </a:p>
          <a:p>
            <a:pPr lvl="1"/>
            <a:r>
              <a:rPr lang="en-US" dirty="0" smtClean="0"/>
              <a:t>Mostly women</a:t>
            </a:r>
          </a:p>
          <a:p>
            <a:pPr lvl="1"/>
            <a:r>
              <a:rPr lang="en-US" dirty="0" smtClean="0"/>
              <a:t>Conditional on kids in school and clinics</a:t>
            </a:r>
          </a:p>
          <a:p>
            <a:pPr lvl="1"/>
            <a:endParaRPr lang="en-US" dirty="0"/>
          </a:p>
        </p:txBody>
      </p:sp>
    </p:spTree>
    <p:extLst>
      <p:ext uri="{BB962C8B-B14F-4D97-AF65-F5344CB8AC3E}">
        <p14:creationId xmlns:p14="http://schemas.microsoft.com/office/powerpoint/2010/main" val="4215904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Social Experiment</a:t>
            </a:r>
            <a:endParaRPr lang="en-US" dirty="0"/>
          </a:p>
        </p:txBody>
      </p:sp>
      <p:sp>
        <p:nvSpPr>
          <p:cNvPr id="3" name="Content Placeholder 2"/>
          <p:cNvSpPr>
            <a:spLocks noGrp="1"/>
          </p:cNvSpPr>
          <p:nvPr>
            <p:ph idx="1"/>
          </p:nvPr>
        </p:nvSpPr>
        <p:spPr/>
        <p:txBody>
          <a:bodyPr/>
          <a:lstStyle/>
          <a:p>
            <a:r>
              <a:rPr lang="en-US" dirty="0" smtClean="0"/>
              <a:t>Impossible to launch full program at once</a:t>
            </a:r>
          </a:p>
          <a:p>
            <a:r>
              <a:rPr lang="en-US" dirty="0" smtClean="0"/>
              <a:t>Rolled out to randomly chosen villages</a:t>
            </a:r>
          </a:p>
          <a:p>
            <a:r>
              <a:rPr lang="en-US" dirty="0" smtClean="0"/>
              <a:t>Looked like a drug trial </a:t>
            </a:r>
          </a:p>
          <a:p>
            <a:pPr lvl="1"/>
            <a:r>
              <a:rPr lang="en-US" dirty="0" smtClean="0"/>
              <a:t>(without the placebo)</a:t>
            </a:r>
          </a:p>
          <a:p>
            <a:r>
              <a:rPr lang="en-US" dirty="0" smtClean="0"/>
              <a:t>Baseline surveys of everyone determined eligibility</a:t>
            </a:r>
          </a:p>
          <a:p>
            <a:r>
              <a:rPr lang="en-US" dirty="0" smtClean="0"/>
              <a:t>After a year, see what happens</a:t>
            </a:r>
          </a:p>
          <a:p>
            <a:r>
              <a:rPr lang="en-US" dirty="0" smtClean="0"/>
              <a:t>A near-perfect randomized experiment!</a:t>
            </a:r>
            <a:endParaRPr lang="en-US" dirty="0"/>
          </a:p>
        </p:txBody>
      </p:sp>
    </p:spTree>
    <p:extLst>
      <p:ext uri="{BB962C8B-B14F-4D97-AF65-F5344CB8AC3E}">
        <p14:creationId xmlns:p14="http://schemas.microsoft.com/office/powerpoint/2010/main" val="32809373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93713" y="76200"/>
            <a:ext cx="8229600" cy="1143000"/>
          </a:xfrm>
        </p:spPr>
        <p:txBody>
          <a:bodyPr/>
          <a:lstStyle/>
          <a:p>
            <a:r>
              <a:rPr lang="en-US" altLang="en-US" smtClean="0"/>
              <a:t>A Classic PROGRESA Study</a:t>
            </a:r>
          </a:p>
        </p:txBody>
      </p:sp>
      <p:pic>
        <p:nvPicPr>
          <p:cNvPr id="8195"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800100" y="2601913"/>
            <a:ext cx="7531100" cy="3036887"/>
          </a:xfrm>
        </p:spPr>
      </p:pic>
      <p:sp>
        <p:nvSpPr>
          <p:cNvPr id="8196" name="TextBox 5"/>
          <p:cNvSpPr txBox="1">
            <a:spLocks noChangeArrowheads="1"/>
          </p:cNvSpPr>
          <p:nvPr/>
        </p:nvSpPr>
        <p:spPr bwMode="auto">
          <a:xfrm>
            <a:off x="762000" y="5791200"/>
            <a:ext cx="74676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latin typeface="Times New Roman" pitchFamily="18" charset="0"/>
                <a:cs typeface="Times New Roman" pitchFamily="18" charset="0"/>
              </a:rPr>
              <a:t>P</a:t>
            </a:r>
            <a:r>
              <a:rPr lang="en-US" altLang="en-US" sz="1400" baseline="-25000">
                <a:latin typeface="Times New Roman" pitchFamily="18" charset="0"/>
                <a:cs typeface="Times New Roman" pitchFamily="18" charset="0"/>
              </a:rPr>
              <a:t>i</a:t>
            </a:r>
            <a:r>
              <a:rPr lang="en-US" altLang="en-US" sz="1400">
                <a:latin typeface="Times New Roman" pitchFamily="18" charset="0"/>
                <a:cs typeface="Times New Roman" pitchFamily="18" charset="0"/>
              </a:rPr>
              <a:t>:  Kid i in randomly assigned PROGRESA village; E</a:t>
            </a:r>
            <a:r>
              <a:rPr lang="en-US" altLang="en-US" sz="1400" baseline="-25000">
                <a:latin typeface="Times New Roman" pitchFamily="18" charset="0"/>
                <a:cs typeface="Times New Roman" pitchFamily="18" charset="0"/>
              </a:rPr>
              <a:t>i</a:t>
            </a:r>
            <a:r>
              <a:rPr lang="en-US" altLang="en-US" sz="1400">
                <a:latin typeface="Times New Roman" pitchFamily="18" charset="0"/>
                <a:cs typeface="Times New Roman" pitchFamily="18" charset="0"/>
              </a:rPr>
              <a:t>: eligibility dummy</a:t>
            </a:r>
          </a:p>
          <a:p>
            <a:pPr eaLnBrk="1" hangingPunct="1">
              <a:spcBef>
                <a:spcPct val="0"/>
              </a:spcBef>
              <a:buFontTx/>
              <a:buNone/>
            </a:pPr>
            <a:r>
              <a:rPr lang="en-US" altLang="en-US" sz="1400">
                <a:latin typeface="Times New Roman" pitchFamily="18" charset="0"/>
                <a:cs typeface="Times New Roman" pitchFamily="18" charset="0"/>
              </a:rPr>
              <a:t>T. Paul Schultz.  2004.  School Subsidies for the Poor:  Evaluating the Mexican PROGRESA Poverty Program.  </a:t>
            </a:r>
            <a:r>
              <a:rPr lang="en-US" altLang="en-US" sz="1400" i="1">
                <a:latin typeface="Times New Roman" pitchFamily="18" charset="0"/>
                <a:cs typeface="Times New Roman" pitchFamily="18" charset="0"/>
              </a:rPr>
              <a:t>Journal of Development Economics</a:t>
            </a:r>
            <a:r>
              <a:rPr lang="en-US" altLang="en-US" sz="1400">
                <a:latin typeface="Times New Roman" pitchFamily="18" charset="0"/>
                <a:cs typeface="Times New Roman" pitchFamily="18" charset="0"/>
              </a:rPr>
              <a:t> 74(199-250).</a:t>
            </a:r>
          </a:p>
        </p:txBody>
      </p:sp>
      <p:sp>
        <p:nvSpPr>
          <p:cNvPr id="8197" name="TextBox 6"/>
          <p:cNvSpPr txBox="1">
            <a:spLocks noChangeArrowheads="1"/>
          </p:cNvSpPr>
          <p:nvPr/>
        </p:nvSpPr>
        <p:spPr bwMode="auto">
          <a:xfrm>
            <a:off x="777875" y="1220788"/>
            <a:ext cx="7391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dirty="0"/>
              <a:t>Enrollment in school of kid i at time t (S</a:t>
            </a:r>
            <a:r>
              <a:rPr lang="en-US" altLang="en-US" sz="1800" baseline="-25000" dirty="0"/>
              <a:t>it</a:t>
            </a:r>
            <a:r>
              <a:rPr lang="en-US" altLang="en-US" sz="1800" dirty="0"/>
              <a:t>=1 if enrolled, 0 </a:t>
            </a:r>
            <a:r>
              <a:rPr lang="en-US" altLang="en-US" sz="1800" dirty="0" smtClean="0"/>
              <a:t>otherwise; P</a:t>
            </a:r>
            <a:r>
              <a:rPr lang="en-US" altLang="en-US" sz="1800" baseline="-25000" dirty="0" smtClean="0"/>
              <a:t>i</a:t>
            </a:r>
            <a:r>
              <a:rPr lang="en-US" altLang="en-US" sz="1800" dirty="0" smtClean="0"/>
              <a:t>=1 if a PROGRESA village; </a:t>
            </a:r>
            <a:r>
              <a:rPr lang="en-US" altLang="en-US" sz="1800" dirty="0" err="1" smtClean="0"/>
              <a:t>E</a:t>
            </a:r>
            <a:r>
              <a:rPr lang="en-US" altLang="en-US" sz="1800" baseline="-25000" dirty="0" err="1" smtClean="0"/>
              <a:t>i</a:t>
            </a:r>
            <a:r>
              <a:rPr lang="en-US" altLang="en-US" sz="1800" dirty="0" smtClean="0"/>
              <a:t>=1 if household is eligible for PROGRESA):</a:t>
            </a:r>
            <a:endParaRPr lang="en-US" altLang="en-US" sz="1800" dirty="0"/>
          </a:p>
        </p:txBody>
      </p:sp>
      <p:cxnSp>
        <p:nvCxnSpPr>
          <p:cNvPr id="9" name="Straight Arrow Connector 8"/>
          <p:cNvCxnSpPr>
            <a:stCxn id="8199" idx="2"/>
          </p:cNvCxnSpPr>
          <p:nvPr/>
        </p:nvCxnSpPr>
        <p:spPr>
          <a:xfrm rot="16200000" flipH="1">
            <a:off x="456406" y="3352007"/>
            <a:ext cx="268287" cy="3429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199" name="TextBox 9"/>
          <p:cNvSpPr txBox="1">
            <a:spLocks noChangeArrowheads="1"/>
          </p:cNvSpPr>
          <p:nvPr/>
        </p:nvSpPr>
        <p:spPr bwMode="auto">
          <a:xfrm>
            <a:off x="0" y="2743200"/>
            <a:ext cx="838200" cy="64611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a:t>Really Shouldn’t Matter</a:t>
            </a:r>
          </a:p>
        </p:txBody>
      </p:sp>
      <p:sp>
        <p:nvSpPr>
          <p:cNvPr id="3" name="Rectangle 2"/>
          <p:cNvSpPr/>
          <p:nvPr/>
        </p:nvSpPr>
        <p:spPr>
          <a:xfrm>
            <a:off x="762001" y="4038600"/>
            <a:ext cx="7437438" cy="457200"/>
          </a:xfrm>
          <a:prstGeom prst="rect">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aphicFrame>
        <p:nvGraphicFramePr>
          <p:cNvPr id="8201" name="Object 3"/>
          <p:cNvGraphicFramePr>
            <a:graphicFrameLocks noChangeAspect="1"/>
          </p:cNvGraphicFramePr>
          <p:nvPr/>
        </p:nvGraphicFramePr>
        <p:xfrm>
          <a:off x="2895600" y="1676400"/>
          <a:ext cx="3590925" cy="722313"/>
        </p:xfrm>
        <a:graphic>
          <a:graphicData uri="http://schemas.openxmlformats.org/presentationml/2006/ole">
            <mc:AlternateContent xmlns:mc="http://schemas.openxmlformats.org/markup-compatibility/2006">
              <mc:Choice xmlns:v="urn:schemas-microsoft-com:vml" Requires="v">
                <p:oleObj spid="_x0000_s7197" name="Equation" r:id="rId4" imgW="2145960" imgH="431640" progId="Equation.DSMT4">
                  <p:embed/>
                </p:oleObj>
              </mc:Choice>
              <mc:Fallback>
                <p:oleObj name="Equation" r:id="rId4" imgW="2145960" imgH="431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5600" y="1676400"/>
                        <a:ext cx="3590925" cy="72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Oval 1"/>
          <p:cNvSpPr/>
          <p:nvPr/>
        </p:nvSpPr>
        <p:spPr>
          <a:xfrm>
            <a:off x="5562600" y="1752600"/>
            <a:ext cx="762000" cy="609600"/>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938841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sz="4000" smtClean="0"/>
              <a:t>“The World Bank is finally embracing science.”</a:t>
            </a:r>
          </a:p>
        </p:txBody>
      </p:sp>
      <p:sp>
        <p:nvSpPr>
          <p:cNvPr id="13315" name="Rectangle 3"/>
          <p:cNvSpPr>
            <a:spLocks noGrp="1" noChangeArrowheads="1"/>
          </p:cNvSpPr>
          <p:nvPr>
            <p:ph type="body" idx="1"/>
          </p:nvPr>
        </p:nvSpPr>
        <p:spPr>
          <a:xfrm>
            <a:off x="457200" y="2209800"/>
            <a:ext cx="8229600" cy="3916363"/>
          </a:xfrm>
        </p:spPr>
        <p:txBody>
          <a:bodyPr/>
          <a:lstStyle/>
          <a:p>
            <a:pPr marL="57150" indent="-57150" eaLnBrk="1" hangingPunct="1">
              <a:lnSpc>
                <a:spcPct val="90000"/>
              </a:lnSpc>
              <a:buFontTx/>
              <a:buNone/>
            </a:pPr>
            <a:r>
              <a:rPr lang="en-US" smtClean="0"/>
              <a:t>“Creating a culture in which rigorous randomized evaluations are promoted, encouraged, and financed has the potential to revolutionize social policy during the 21st century, just as randomized trials revolutionized medicine during the 20th.”</a:t>
            </a:r>
          </a:p>
          <a:p>
            <a:pPr marL="57150" indent="-57150" eaLnBrk="1" hangingPunct="1">
              <a:lnSpc>
                <a:spcPct val="90000"/>
              </a:lnSpc>
              <a:buFontTx/>
              <a:buNone/>
            </a:pPr>
            <a:endParaRPr lang="en-US" smtClean="0"/>
          </a:p>
          <a:p>
            <a:pPr marL="57150" indent="-57150" algn="r" eaLnBrk="1" hangingPunct="1">
              <a:lnSpc>
                <a:spcPct val="90000"/>
              </a:lnSpc>
              <a:buFontTx/>
              <a:buNone/>
            </a:pPr>
            <a:r>
              <a:rPr lang="en-US" smtClean="0"/>
              <a:t>-Esther Duflo</a:t>
            </a:r>
          </a:p>
        </p:txBody>
      </p:sp>
    </p:spTree>
    <p:extLst>
      <p:ext uri="{BB962C8B-B14F-4D97-AF65-F5344CB8AC3E}">
        <p14:creationId xmlns:p14="http://schemas.microsoft.com/office/powerpoint/2010/main" val="14327723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Cash Transfers in Africa</a:t>
            </a:r>
            <a:endParaRPr lang="en-US" dirty="0"/>
          </a:p>
        </p:txBody>
      </p:sp>
      <p:sp>
        <p:nvSpPr>
          <p:cNvPr id="3" name="Content Placeholder 2"/>
          <p:cNvSpPr>
            <a:spLocks noGrp="1"/>
          </p:cNvSpPr>
          <p:nvPr>
            <p:ph idx="1"/>
          </p:nvPr>
        </p:nvSpPr>
        <p:spPr>
          <a:xfrm>
            <a:off x="457200" y="1752600"/>
            <a:ext cx="8229600" cy="4373563"/>
          </a:xfrm>
        </p:spPr>
        <p:txBody>
          <a:bodyPr/>
          <a:lstStyle/>
          <a:p>
            <a:pPr>
              <a:spcBef>
                <a:spcPts val="1200"/>
              </a:spcBef>
            </a:pPr>
            <a:r>
              <a:rPr lang="en-US" sz="2800" dirty="0" smtClean="0"/>
              <a:t>Malawi: reduction </a:t>
            </a:r>
            <a:r>
              <a:rPr lang="en-US" sz="2800" dirty="0"/>
              <a:t>in child morbidity, gains in school </a:t>
            </a:r>
            <a:r>
              <a:rPr lang="en-US" sz="2800" dirty="0" smtClean="0"/>
              <a:t>enrolment, increases </a:t>
            </a:r>
            <a:r>
              <a:rPr lang="en-US" sz="2800" dirty="0"/>
              <a:t>in food </a:t>
            </a:r>
            <a:r>
              <a:rPr lang="en-US" sz="2800" dirty="0" smtClean="0"/>
              <a:t>consumption, decrease in child labor</a:t>
            </a:r>
          </a:p>
          <a:p>
            <a:pPr>
              <a:spcBef>
                <a:spcPts val="1200"/>
              </a:spcBef>
            </a:pPr>
            <a:r>
              <a:rPr lang="en-US" sz="2800" dirty="0" smtClean="0"/>
              <a:t>Ethiopia: increase in school </a:t>
            </a:r>
            <a:r>
              <a:rPr lang="en-US" sz="2800" dirty="0"/>
              <a:t>attendance for some groups, particularly younger </a:t>
            </a:r>
            <a:r>
              <a:rPr lang="en-US" sz="2800" dirty="0" smtClean="0"/>
              <a:t>children; reduction </a:t>
            </a:r>
            <a:r>
              <a:rPr lang="en-US" sz="2800" dirty="0"/>
              <a:t>in </a:t>
            </a:r>
            <a:r>
              <a:rPr lang="en-US" sz="2800" dirty="0" smtClean="0"/>
              <a:t>male child labor</a:t>
            </a:r>
          </a:p>
          <a:p>
            <a:pPr>
              <a:spcBef>
                <a:spcPts val="1200"/>
              </a:spcBef>
            </a:pPr>
            <a:r>
              <a:rPr lang="en-US" sz="2800" dirty="0" smtClean="0"/>
              <a:t>South Africa: increased </a:t>
            </a:r>
            <a:r>
              <a:rPr lang="en-US" sz="2800" dirty="0"/>
              <a:t>school </a:t>
            </a:r>
            <a:r>
              <a:rPr lang="en-US" sz="2800" dirty="0" smtClean="0"/>
              <a:t>attendance, decreased hunger, increased </a:t>
            </a:r>
            <a:r>
              <a:rPr lang="en-US" sz="2800" dirty="0"/>
              <a:t>access to cell-phone </a:t>
            </a:r>
            <a:r>
              <a:rPr lang="en-US" sz="2800" dirty="0" smtClean="0"/>
              <a:t>use and AIDS among school-age girls</a:t>
            </a:r>
            <a:endParaRPr lang="en-US" sz="2800" dirty="0"/>
          </a:p>
        </p:txBody>
      </p:sp>
    </p:spTree>
    <p:extLst>
      <p:ext uri="{BB962C8B-B14F-4D97-AF65-F5344CB8AC3E}">
        <p14:creationId xmlns:p14="http://schemas.microsoft.com/office/powerpoint/2010/main" val="15548352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Examples of Randomized Control Trials (Chapter 11)</a:t>
            </a:r>
            <a:endParaRPr lang="en-US" dirty="0"/>
          </a:p>
        </p:txBody>
      </p:sp>
      <p:sp>
        <p:nvSpPr>
          <p:cNvPr id="3" name="Content Placeholder 2"/>
          <p:cNvSpPr>
            <a:spLocks noGrp="1"/>
          </p:cNvSpPr>
          <p:nvPr>
            <p:ph idx="1"/>
          </p:nvPr>
        </p:nvSpPr>
        <p:spPr>
          <a:xfrm>
            <a:off x="457200" y="2209800"/>
            <a:ext cx="8229600" cy="3916363"/>
          </a:xfrm>
        </p:spPr>
        <p:txBody>
          <a:bodyPr/>
          <a:lstStyle/>
          <a:p>
            <a:r>
              <a:rPr lang="en-US" dirty="0" smtClean="0"/>
              <a:t>Hope</a:t>
            </a:r>
          </a:p>
          <a:p>
            <a:r>
              <a:rPr lang="en-US" dirty="0" smtClean="0"/>
              <a:t>AIDS</a:t>
            </a:r>
          </a:p>
          <a:p>
            <a:r>
              <a:rPr lang="en-US" dirty="0" smtClean="0"/>
              <a:t>Vaccines (The Last Mile)</a:t>
            </a:r>
          </a:p>
          <a:p>
            <a:r>
              <a:rPr lang="en-US" dirty="0" smtClean="0"/>
              <a:t>Worms</a:t>
            </a:r>
          </a:p>
          <a:p>
            <a:r>
              <a:rPr lang="en-US" dirty="0" smtClean="0"/>
              <a:t>Credit</a:t>
            </a:r>
          </a:p>
          <a:p>
            <a:r>
              <a:rPr lang="en-US" dirty="0" smtClean="0"/>
              <a:t>Insurance</a:t>
            </a:r>
          </a:p>
          <a:p>
            <a:endParaRPr lang="en-US" dirty="0"/>
          </a:p>
        </p:txBody>
      </p:sp>
    </p:spTree>
    <p:extLst>
      <p:ext uri="{BB962C8B-B14F-4D97-AF65-F5344CB8AC3E}">
        <p14:creationId xmlns:p14="http://schemas.microsoft.com/office/powerpoint/2010/main" val="42437831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Real-world RCT</a:t>
            </a:r>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38763834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altLang="en-US" dirty="0" smtClean="0"/>
              <a:t>A Real-world RCT</a:t>
            </a:r>
          </a:p>
        </p:txBody>
      </p:sp>
      <p:sp>
        <p:nvSpPr>
          <p:cNvPr id="12291" name="Content Placeholder 2"/>
          <p:cNvSpPr>
            <a:spLocks noGrp="1"/>
          </p:cNvSpPr>
          <p:nvPr>
            <p:ph idx="1"/>
          </p:nvPr>
        </p:nvSpPr>
        <p:spPr/>
        <p:txBody>
          <a:bodyPr/>
          <a:lstStyle/>
          <a:p>
            <a:r>
              <a:rPr lang="en-US" altLang="en-US" dirty="0" smtClean="0"/>
              <a:t>Goal: </a:t>
            </a:r>
            <a:r>
              <a:rPr lang="en-GB" altLang="en-US" dirty="0" smtClean="0"/>
              <a:t> “Reduce extreme poverty and the intergenerational transfer of poverty” in programme households</a:t>
            </a:r>
          </a:p>
          <a:p>
            <a:r>
              <a:rPr lang="en-GB" altLang="en-US" dirty="0" smtClean="0"/>
              <a:t>Households with a child under the age of 5</a:t>
            </a:r>
          </a:p>
          <a:p>
            <a:r>
              <a:rPr lang="en-GB" altLang="en-US" dirty="0" smtClean="0"/>
              <a:t>Geographically targeted to the three districts with the highest rates of mortality, morbidity and stunting among children under age 5</a:t>
            </a:r>
            <a:endParaRPr lang="en-US" altLang="en-US" dirty="0" smtClean="0"/>
          </a:p>
        </p:txBody>
      </p:sp>
    </p:spTree>
    <p:extLst>
      <p:ext uri="{BB962C8B-B14F-4D97-AF65-F5344CB8AC3E}">
        <p14:creationId xmlns:p14="http://schemas.microsoft.com/office/powerpoint/2010/main" val="4265099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altLang="en-US" smtClean="0"/>
              <a:t>Transfer</a:t>
            </a:r>
          </a:p>
        </p:txBody>
      </p:sp>
      <p:sp>
        <p:nvSpPr>
          <p:cNvPr id="13315" name="Content Placeholder 2"/>
          <p:cNvSpPr>
            <a:spLocks noGrp="1"/>
          </p:cNvSpPr>
          <p:nvPr>
            <p:ph idx="1"/>
          </p:nvPr>
        </p:nvSpPr>
        <p:spPr/>
        <p:txBody>
          <a:bodyPr/>
          <a:lstStyle/>
          <a:p>
            <a:r>
              <a:rPr lang="en-GB" altLang="en-US" smtClean="0"/>
              <a:t>Flat ZMK 60,000 per month to each household</a:t>
            </a:r>
          </a:p>
          <a:p>
            <a:pPr lvl="1"/>
            <a:r>
              <a:rPr lang="en-GB" altLang="en-US" smtClean="0"/>
              <a:t>On average represents 27 percent of monthly expenditure (Handa et al, 2013). </a:t>
            </a:r>
          </a:p>
          <a:p>
            <a:endParaRPr lang="en-US" altLang="en-US" smtClean="0"/>
          </a:p>
        </p:txBody>
      </p:sp>
    </p:spTree>
    <p:extLst>
      <p:ext uri="{BB962C8B-B14F-4D97-AF65-F5344CB8AC3E}">
        <p14:creationId xmlns:p14="http://schemas.microsoft.com/office/powerpoint/2010/main" val="17552481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altLang="en-US" smtClean="0"/>
              <a:t>Study</a:t>
            </a:r>
          </a:p>
        </p:txBody>
      </p:sp>
      <p:sp>
        <p:nvSpPr>
          <p:cNvPr id="14339" name="Content Placeholder 2"/>
          <p:cNvSpPr>
            <a:spLocks noGrp="1"/>
          </p:cNvSpPr>
          <p:nvPr>
            <p:ph idx="1"/>
          </p:nvPr>
        </p:nvSpPr>
        <p:spPr/>
        <p:txBody>
          <a:bodyPr/>
          <a:lstStyle/>
          <a:p>
            <a:r>
              <a:rPr lang="en-GB" altLang="en-US" smtClean="0"/>
              <a:t>Baseline (September–October 2010)</a:t>
            </a:r>
          </a:p>
          <a:p>
            <a:r>
              <a:rPr lang="en-GB" altLang="en-US" smtClean="0"/>
              <a:t>First follow-up in the same period in 2012</a:t>
            </a:r>
          </a:p>
          <a:p>
            <a:pPr lvl="1"/>
            <a:r>
              <a:rPr lang="en-GB" altLang="en-US" smtClean="0"/>
              <a:t>final follow-up planned for July-August, 2013</a:t>
            </a:r>
          </a:p>
          <a:p>
            <a:r>
              <a:rPr lang="en-GB" altLang="en-US" smtClean="0"/>
              <a:t>2515 households, 1228 treatment, 1287 control)</a:t>
            </a:r>
          </a:p>
        </p:txBody>
      </p:sp>
    </p:spTree>
    <p:extLst>
      <p:ext uri="{BB962C8B-B14F-4D97-AF65-F5344CB8AC3E}">
        <p14:creationId xmlns:p14="http://schemas.microsoft.com/office/powerpoint/2010/main" val="20078617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altLang="en-US" smtClean="0"/>
              <a:t>Randomization Strategy</a:t>
            </a:r>
          </a:p>
        </p:txBody>
      </p:sp>
      <p:sp>
        <p:nvSpPr>
          <p:cNvPr id="3" name="Content Placeholder 2"/>
          <p:cNvSpPr>
            <a:spLocks noGrp="1"/>
          </p:cNvSpPr>
          <p:nvPr>
            <p:ph idx="1"/>
          </p:nvPr>
        </p:nvSpPr>
        <p:spPr/>
        <p:txBody>
          <a:bodyPr/>
          <a:lstStyle/>
          <a:p>
            <a:r>
              <a:rPr lang="en-GB" altLang="en-US" smtClean="0"/>
              <a:t>Randomization by Community Welfare Assistance Committees (CWACs)</a:t>
            </a:r>
          </a:p>
          <a:p>
            <a:pPr lvl="1"/>
            <a:r>
              <a:rPr lang="en-GB" altLang="en-US" smtClean="0"/>
              <a:t>Clusters of villages </a:t>
            </a:r>
          </a:p>
          <a:p>
            <a:r>
              <a:rPr lang="en-GB" altLang="en-US" smtClean="0"/>
              <a:t>CWACS randomly assigned to treatment (December 2010) or control (to be brought into the programme at the end of 2013). </a:t>
            </a:r>
          </a:p>
          <a:p>
            <a:r>
              <a:rPr lang="en-GB" altLang="en-US" smtClean="0"/>
              <a:t>Baseline data collection before villages randomly assigned to treatment or control</a:t>
            </a:r>
          </a:p>
          <a:p>
            <a:pPr lvl="1"/>
            <a:r>
              <a:rPr lang="en-GB" altLang="en-US" smtClean="0"/>
              <a:t>Comparisons show randomisation was effective</a:t>
            </a:r>
            <a:endParaRPr lang="en-US" altLang="en-US" smtClean="0"/>
          </a:p>
          <a:p>
            <a:endParaRPr lang="en-US" altLang="en-US" smtClean="0"/>
          </a:p>
        </p:txBody>
      </p:sp>
    </p:spTree>
    <p:extLst>
      <p:ext uri="{BB962C8B-B14F-4D97-AF65-F5344CB8AC3E}">
        <p14:creationId xmlns:p14="http://schemas.microsoft.com/office/powerpoint/2010/main" val="9531958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(1 Year Later)</a:t>
            </a:r>
            <a:br>
              <a:rPr lang="en-US" dirty="0" smtClean="0"/>
            </a:br>
            <a:r>
              <a:rPr lang="en-US" dirty="0" smtClean="0"/>
              <a:t>(From Excel Spreadsheet)</a:t>
            </a:r>
            <a:endParaRPr lang="en-US"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199" y="2133600"/>
            <a:ext cx="6577233" cy="3567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50018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Findings</a:t>
            </a:r>
            <a:endParaRPr lang="en-US" dirty="0"/>
          </a:p>
        </p:txBody>
      </p:sp>
      <p:sp>
        <p:nvSpPr>
          <p:cNvPr id="3" name="Content Placeholder 2"/>
          <p:cNvSpPr>
            <a:spLocks noGrp="1"/>
          </p:cNvSpPr>
          <p:nvPr>
            <p:ph idx="1"/>
          </p:nvPr>
        </p:nvSpPr>
        <p:spPr>
          <a:xfrm>
            <a:off x="457200" y="5486400"/>
            <a:ext cx="8229600" cy="1219200"/>
          </a:xfrm>
        </p:spPr>
        <p:txBody>
          <a:bodyPr/>
          <a:lstStyle/>
          <a:p>
            <a:r>
              <a:rPr lang="en-US" sz="2400" dirty="0" smtClean="0"/>
              <a:t>Big Question: Why? Need structural model. </a:t>
            </a:r>
          </a:p>
          <a:p>
            <a:r>
              <a:rPr lang="en-US" sz="2400" dirty="0" smtClean="0"/>
              <a:t>Reduced form methods can’t answer that question.</a:t>
            </a:r>
            <a:endParaRPr lang="en-US" sz="2400"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600200"/>
            <a:ext cx="7618276"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60413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Structural vs. Reduced-form Models</a:t>
            </a:r>
            <a:endParaRPr lang="en-US" dirty="0"/>
          </a:p>
        </p:txBody>
      </p:sp>
      <p:sp>
        <p:nvSpPr>
          <p:cNvPr id="3" name="Content Placeholder 2"/>
          <p:cNvSpPr>
            <a:spLocks noGrp="1"/>
          </p:cNvSpPr>
          <p:nvPr>
            <p:ph idx="1"/>
          </p:nvPr>
        </p:nvSpPr>
        <p:spPr>
          <a:xfrm>
            <a:off x="457200" y="1600201"/>
            <a:ext cx="8229600" cy="685800"/>
          </a:xfrm>
        </p:spPr>
        <p:txBody>
          <a:bodyPr/>
          <a:lstStyle/>
          <a:p>
            <a:r>
              <a:rPr lang="en-US" dirty="0" smtClean="0"/>
              <a:t>Structural Model of Supply and Demand:</a:t>
            </a:r>
            <a:endParaRPr lang="en-US"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3196243624"/>
              </p:ext>
            </p:extLst>
          </p:nvPr>
        </p:nvGraphicFramePr>
        <p:xfrm>
          <a:off x="1295400" y="2286000"/>
          <a:ext cx="3654765" cy="490025"/>
        </p:xfrm>
        <a:graphic>
          <a:graphicData uri="http://schemas.openxmlformats.org/presentationml/2006/ole">
            <mc:AlternateContent xmlns:mc="http://schemas.openxmlformats.org/markup-compatibility/2006">
              <mc:Choice xmlns:v="urn:schemas-microsoft-com:vml" Requires="v">
                <p:oleObj spid="_x0000_s13364" name="Equation" r:id="rId3" imgW="1714500" imgH="228600" progId="Equation.DSMT4">
                  <p:embed/>
                </p:oleObj>
              </mc:Choice>
              <mc:Fallback>
                <p:oleObj name="Equation" r:id="rId3" imgW="1714500" imgH="228600"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2286000"/>
                        <a:ext cx="3654765" cy="490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117888930"/>
              </p:ext>
            </p:extLst>
          </p:nvPr>
        </p:nvGraphicFramePr>
        <p:xfrm>
          <a:off x="1295400" y="2819400"/>
          <a:ext cx="3552678" cy="490025"/>
        </p:xfrm>
        <a:graphic>
          <a:graphicData uri="http://schemas.openxmlformats.org/presentationml/2006/ole">
            <mc:AlternateContent xmlns:mc="http://schemas.openxmlformats.org/markup-compatibility/2006">
              <mc:Choice xmlns:v="urn:schemas-microsoft-com:vml" Requires="v">
                <p:oleObj spid="_x0000_s13365" name="Equation" r:id="rId5" imgW="1651000" imgH="228600" progId="Equation.DSMT4">
                  <p:embed/>
                </p:oleObj>
              </mc:Choice>
              <mc:Fallback>
                <p:oleObj name="Equation" r:id="rId5" imgW="1651000" imgH="228600" progId="Equation.DSMT4">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95400" y="2819400"/>
                        <a:ext cx="3552678" cy="490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Content Placeholder 2"/>
          <p:cNvSpPr txBox="1">
            <a:spLocks/>
          </p:cNvSpPr>
          <p:nvPr/>
        </p:nvSpPr>
        <p:spPr bwMode="auto">
          <a:xfrm>
            <a:off x="582930" y="3581400"/>
            <a:ext cx="82296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spcBef>
                <a:spcPts val="0"/>
              </a:spcBef>
            </a:pPr>
            <a:r>
              <a:rPr lang="en-US" kern="0" dirty="0" smtClean="0"/>
              <a:t>Reduced-form Model</a:t>
            </a:r>
          </a:p>
          <a:p>
            <a:pPr marL="0" indent="0">
              <a:spcBef>
                <a:spcPts val="0"/>
              </a:spcBef>
              <a:buNone/>
            </a:pPr>
            <a:r>
              <a:rPr lang="en-US" kern="0" dirty="0" smtClean="0"/>
              <a:t>   </a:t>
            </a:r>
            <a:r>
              <a:rPr lang="en-US" sz="2000" kern="0" dirty="0" smtClean="0"/>
              <a:t>(no endogenous variables):</a:t>
            </a:r>
            <a:endParaRPr lang="en-US" sz="2000" kern="0" dirty="0"/>
          </a:p>
        </p:txBody>
      </p:sp>
      <p:sp>
        <p:nvSpPr>
          <p:cNvPr id="9"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2081798214"/>
              </p:ext>
            </p:extLst>
          </p:nvPr>
        </p:nvGraphicFramePr>
        <p:xfrm>
          <a:off x="1524000" y="4769247"/>
          <a:ext cx="1741731" cy="592931"/>
        </p:xfrm>
        <a:graphic>
          <a:graphicData uri="http://schemas.openxmlformats.org/presentationml/2006/ole">
            <mc:AlternateContent xmlns:mc="http://schemas.openxmlformats.org/markup-compatibility/2006">
              <mc:Choice xmlns:v="urn:schemas-microsoft-com:vml" Requires="v">
                <p:oleObj spid="_x0000_s13366" name="Equation" r:id="rId7" imgW="672840" imgH="228600" progId="Equation.DSMT4">
                  <p:embed/>
                </p:oleObj>
              </mc:Choice>
              <mc:Fallback>
                <p:oleObj name="Equation" r:id="rId7" imgW="672840" imgH="228600" progId="Equation.DSMT4">
                  <p:embed/>
                  <p:pic>
                    <p:nvPicPr>
                      <p:cNvPr id="0" name="Object 5"/>
                      <p:cNvPicPr>
                        <a:picLocks noChangeAspect="1" noChangeArrowheads="1"/>
                      </p:cNvPicPr>
                      <p:nvPr/>
                    </p:nvPicPr>
                    <p:blipFill>
                      <a:blip r:embed="rId8"/>
                      <a:srcRect/>
                      <a:stretch>
                        <a:fillRect/>
                      </a:stretch>
                    </p:blipFill>
                    <p:spPr bwMode="auto">
                      <a:xfrm>
                        <a:off x="1524000" y="4769247"/>
                        <a:ext cx="1741731" cy="59293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1747913497"/>
              </p:ext>
            </p:extLst>
          </p:nvPr>
        </p:nvGraphicFramePr>
        <p:xfrm>
          <a:off x="2688408" y="5334000"/>
          <a:ext cx="4018643" cy="534580"/>
        </p:xfrm>
        <a:graphic>
          <a:graphicData uri="http://schemas.openxmlformats.org/presentationml/2006/ole">
            <mc:AlternateContent xmlns:mc="http://schemas.openxmlformats.org/markup-compatibility/2006">
              <mc:Choice xmlns:v="urn:schemas-microsoft-com:vml" Requires="v">
                <p:oleObj spid="_x0000_s13367" name="Equation" r:id="rId9" imgW="1701720" imgH="228600" progId="Equation.DSMT4">
                  <p:embed/>
                </p:oleObj>
              </mc:Choice>
              <mc:Fallback>
                <p:oleObj name="Equation" r:id="rId9" imgW="1701720" imgH="228600" progId="Equation.DSMT4">
                  <p:embed/>
                  <p:pic>
                    <p:nvPicPr>
                      <p:cNvPr id="0" name="Object 7"/>
                      <p:cNvPicPr>
                        <a:picLocks noChangeAspect="1" noChangeArrowheads="1"/>
                      </p:cNvPicPr>
                      <p:nvPr/>
                    </p:nvPicPr>
                    <p:blipFill>
                      <a:blip r:embed="rId10"/>
                      <a:srcRect/>
                      <a:stretch>
                        <a:fillRect/>
                      </a:stretch>
                    </p:blipFill>
                    <p:spPr bwMode="auto">
                      <a:xfrm>
                        <a:off x="2688408" y="5334000"/>
                        <a:ext cx="4018643" cy="5345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4" name="Object 13"/>
          <p:cNvGraphicFramePr>
            <a:graphicFrameLocks noChangeAspect="1"/>
          </p:cNvGraphicFramePr>
          <p:nvPr>
            <p:extLst>
              <p:ext uri="{D42A27DB-BD31-4B8C-83A1-F6EECF244321}">
                <p14:modId xmlns:p14="http://schemas.microsoft.com/office/powerpoint/2010/main" val="941336952"/>
              </p:ext>
            </p:extLst>
          </p:nvPr>
        </p:nvGraphicFramePr>
        <p:xfrm>
          <a:off x="2646433" y="5867400"/>
          <a:ext cx="4102594" cy="539028"/>
        </p:xfrm>
        <a:graphic>
          <a:graphicData uri="http://schemas.openxmlformats.org/presentationml/2006/ole">
            <mc:AlternateContent xmlns:mc="http://schemas.openxmlformats.org/markup-compatibility/2006">
              <mc:Choice xmlns:v="urn:schemas-microsoft-com:vml" Requires="v">
                <p:oleObj spid="_x0000_s13368" name="Equation" r:id="rId11" imgW="1739880" imgH="228600" progId="Equation.DSMT4">
                  <p:embed/>
                </p:oleObj>
              </mc:Choice>
              <mc:Fallback>
                <p:oleObj name="Equation" r:id="rId11" imgW="1739880" imgH="228600" progId="Equation.DSMT4">
                  <p:embed/>
                  <p:pic>
                    <p:nvPicPr>
                      <p:cNvPr id="0" name="Object 9"/>
                      <p:cNvPicPr>
                        <a:picLocks noChangeAspect="1" noChangeArrowheads="1"/>
                      </p:cNvPicPr>
                      <p:nvPr/>
                    </p:nvPicPr>
                    <p:blipFill>
                      <a:blip r:embed="rId12"/>
                      <a:srcRect/>
                      <a:stretch>
                        <a:fillRect/>
                      </a:stretch>
                    </p:blipFill>
                    <p:spPr bwMode="auto">
                      <a:xfrm>
                        <a:off x="2646433" y="5867400"/>
                        <a:ext cx="4102594" cy="53902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3328" name="Picture 1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181600" y="2438400"/>
            <a:ext cx="3445772" cy="262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27564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smtClean="0"/>
              <a:t>The Skeptic</a:t>
            </a:r>
          </a:p>
        </p:txBody>
      </p:sp>
      <p:sp>
        <p:nvSpPr>
          <p:cNvPr id="21507" name="Rectangle 3"/>
          <p:cNvSpPr>
            <a:spLocks noGrp="1" noChangeArrowheads="1"/>
          </p:cNvSpPr>
          <p:nvPr>
            <p:ph type="body" idx="1"/>
          </p:nvPr>
        </p:nvSpPr>
        <p:spPr>
          <a:xfrm>
            <a:off x="457200" y="1524000"/>
            <a:ext cx="8229600" cy="4800600"/>
          </a:xfrm>
        </p:spPr>
        <p:txBody>
          <a:bodyPr/>
          <a:lstStyle/>
          <a:p>
            <a:pPr marL="57150" indent="-57150" eaLnBrk="1" hangingPunct="1">
              <a:lnSpc>
                <a:spcPct val="90000"/>
              </a:lnSpc>
              <a:buFontTx/>
              <a:buNone/>
            </a:pPr>
            <a:r>
              <a:rPr lang="en-US" sz="2800" smtClean="0"/>
              <a:t>“In ideal circumstances, randomized evaluations of projects are useful for obtaining a convincing estimate of the average effect of a program or project. </a:t>
            </a:r>
          </a:p>
          <a:p>
            <a:pPr marL="57150" indent="-57150" eaLnBrk="1" hangingPunct="1">
              <a:lnSpc>
                <a:spcPct val="90000"/>
              </a:lnSpc>
              <a:buFontTx/>
              <a:buNone/>
            </a:pPr>
            <a:endParaRPr lang="en-US" sz="2800" smtClean="0"/>
          </a:p>
          <a:p>
            <a:pPr marL="57150" indent="-57150" eaLnBrk="1" hangingPunct="1">
              <a:lnSpc>
                <a:spcPct val="90000"/>
              </a:lnSpc>
              <a:buFontTx/>
              <a:buNone/>
            </a:pPr>
            <a:r>
              <a:rPr lang="en-US" sz="2800" smtClean="0"/>
              <a:t>The price for this success is a focus that is too narrow to tell us “what works” in development, to design policy, or to advance scientific knowledge about development processes.”</a:t>
            </a:r>
          </a:p>
          <a:p>
            <a:pPr marL="57150" indent="-57150" eaLnBrk="1" hangingPunct="1">
              <a:lnSpc>
                <a:spcPct val="90000"/>
              </a:lnSpc>
              <a:buFontTx/>
              <a:buNone/>
            </a:pPr>
            <a:endParaRPr lang="en-US" sz="2800" smtClean="0"/>
          </a:p>
          <a:p>
            <a:pPr marL="57150" indent="-57150" algn="r" eaLnBrk="1" hangingPunct="1">
              <a:lnSpc>
                <a:spcPct val="90000"/>
              </a:lnSpc>
              <a:buFontTx/>
              <a:buNone/>
            </a:pPr>
            <a:r>
              <a:rPr lang="en-US" sz="2800" smtClean="0"/>
              <a:t>-Angus Deaton</a:t>
            </a:r>
          </a:p>
        </p:txBody>
      </p:sp>
    </p:spTree>
    <p:extLst>
      <p:ext uri="{BB962C8B-B14F-4D97-AF65-F5344CB8AC3E}">
        <p14:creationId xmlns:p14="http://schemas.microsoft.com/office/powerpoint/2010/main" val="26068325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150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sz="2400" dirty="0" smtClean="0"/>
              <a:t>What better way to </a:t>
            </a:r>
            <a:r>
              <a:rPr lang="en-US" sz="2400" dirty="0" smtClean="0"/>
              <a:t>start the </a:t>
            </a:r>
            <a:r>
              <a:rPr lang="en-US" sz="2400" dirty="0" smtClean="0"/>
              <a:t>day than with…</a:t>
            </a:r>
            <a:r>
              <a:rPr lang="en-US" dirty="0" smtClean="0"/>
              <a:t/>
            </a:r>
            <a:br>
              <a:rPr lang="en-US" dirty="0" smtClean="0"/>
            </a:br>
            <a:r>
              <a:rPr lang="en-US" dirty="0" err="1" smtClean="0"/>
              <a:t>Helminths</a:t>
            </a:r>
            <a:endParaRPr lang="en-US" dirty="0" smtClean="0"/>
          </a:p>
        </p:txBody>
      </p:sp>
      <p:pic>
        <p:nvPicPr>
          <p:cNvPr id="229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3962400"/>
            <a:ext cx="3079750"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191000"/>
            <a:ext cx="2370138"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5175" y="2057400"/>
            <a:ext cx="2424113"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2379663"/>
            <a:ext cx="15240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86638" y="2481263"/>
            <a:ext cx="1419225"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2000" y="19812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62002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1500"/>
                                  </p:stCondLst>
                                  <p:childTnLst>
                                    <p:set>
                                      <p:cBhvr>
                                        <p:cTn id="6" dur="1" fill="hold">
                                          <p:stCondLst>
                                            <p:cond delay="0"/>
                                          </p:stCondLst>
                                        </p:cTn>
                                        <p:tgtEl>
                                          <p:spTgt spid="229380"/>
                                        </p:tgtEl>
                                        <p:attrNameLst>
                                          <p:attrName>style.visibility</p:attrName>
                                        </p:attrNameLst>
                                      </p:cBhvr>
                                      <p:to>
                                        <p:strVal val="visible"/>
                                      </p:to>
                                    </p:set>
                                  </p:childTnLst>
                                </p:cTn>
                              </p:par>
                            </p:childTnLst>
                          </p:cTn>
                        </p:par>
                        <p:par>
                          <p:cTn id="7" fill="hold" nodeType="afterGroup">
                            <p:stCondLst>
                              <p:cond delay="1500"/>
                            </p:stCondLst>
                            <p:childTnLst>
                              <p:par>
                                <p:cTn id="8" presetID="1" presetClass="entr" presetSubtype="0" fill="hold" nodeType="afterEffect">
                                  <p:stCondLst>
                                    <p:cond delay="1500"/>
                                  </p:stCondLst>
                                  <p:childTnLst>
                                    <p:set>
                                      <p:cBhvr>
                                        <p:cTn id="9" dur="1" fill="hold">
                                          <p:stCondLst>
                                            <p:cond delay="0"/>
                                          </p:stCondLst>
                                        </p:cTn>
                                        <p:tgtEl>
                                          <p:spTgt spid="229378"/>
                                        </p:tgtEl>
                                        <p:attrNameLst>
                                          <p:attrName>style.visibility</p:attrName>
                                        </p:attrNameLst>
                                      </p:cBhvr>
                                      <p:to>
                                        <p:strVal val="visible"/>
                                      </p:to>
                                    </p:set>
                                  </p:childTnLst>
                                </p:cTn>
                              </p:par>
                            </p:childTnLst>
                          </p:cTn>
                        </p:par>
                        <p:par>
                          <p:cTn id="10" fill="hold" nodeType="afterGroup">
                            <p:stCondLst>
                              <p:cond delay="3000"/>
                            </p:stCondLst>
                            <p:childTnLst>
                              <p:par>
                                <p:cTn id="11" presetID="1" presetClass="entr" presetSubtype="0" fill="hold" nodeType="afterEffect">
                                  <p:stCondLst>
                                    <p:cond delay="1000"/>
                                  </p:stCondLst>
                                  <p:childTnLst>
                                    <p:set>
                                      <p:cBhvr>
                                        <p:cTn id="12" dur="1" fill="hold">
                                          <p:stCondLst>
                                            <p:cond delay="0"/>
                                          </p:stCondLst>
                                        </p:cTn>
                                        <p:tgtEl>
                                          <p:spTgt spid="229379"/>
                                        </p:tgtEl>
                                        <p:attrNameLst>
                                          <p:attrName>style.visibility</p:attrName>
                                        </p:attrNameLst>
                                      </p:cBhvr>
                                      <p:to>
                                        <p:strVal val="visible"/>
                                      </p:to>
                                    </p:set>
                                  </p:childTnLst>
                                </p:cTn>
                              </p:par>
                            </p:childTnLst>
                          </p:cTn>
                        </p:par>
                        <p:par>
                          <p:cTn id="13" fill="hold" nodeType="afterGroup">
                            <p:stCondLst>
                              <p:cond delay="4000"/>
                            </p:stCondLst>
                            <p:childTnLst>
                              <p:par>
                                <p:cTn id="14" presetID="1" presetClass="entr" presetSubtype="0" fill="hold" nodeType="afterEffect">
                                  <p:stCondLst>
                                    <p:cond delay="500"/>
                                  </p:stCondLst>
                                  <p:childTnLst>
                                    <p:set>
                                      <p:cBhvr>
                                        <p:cTn id="15" dur="1" fill="hold">
                                          <p:stCondLst>
                                            <p:cond delay="0"/>
                                          </p:stCondLst>
                                        </p:cTn>
                                        <p:tgtEl>
                                          <p:spTgt spid="7"/>
                                        </p:tgtEl>
                                        <p:attrNameLst>
                                          <p:attrName>style.visibility</p:attrName>
                                        </p:attrNameLst>
                                      </p:cBhvr>
                                      <p:to>
                                        <p:strVal val="visible"/>
                                      </p:to>
                                    </p:set>
                                  </p:childTnLst>
                                </p:cTn>
                              </p:par>
                            </p:childTnLst>
                          </p:cTn>
                        </p:par>
                        <p:par>
                          <p:cTn id="16" fill="hold" nodeType="afterGroup">
                            <p:stCondLst>
                              <p:cond delay="4500"/>
                            </p:stCondLst>
                            <p:childTnLst>
                              <p:par>
                                <p:cTn id="17" presetID="1" presetClass="entr" presetSubtype="0" fill="hold" nodeType="after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childTnLst>
                          </p:cTn>
                        </p:par>
                        <p:par>
                          <p:cTn id="19" fill="hold" nodeType="afterGroup">
                            <p:stCondLst>
                              <p:cond delay="4800"/>
                            </p:stCondLst>
                            <p:childTnLst>
                              <p:par>
                                <p:cTn id="20" presetID="1" presetClass="entr" presetSubtype="0" fill="hold" nodeType="afterEffect">
                                  <p:stCondLst>
                                    <p:cond delay="100"/>
                                  </p:stCondLst>
                                  <p:childTnLst>
                                    <p:set>
                                      <p:cBhvr>
                                        <p:cTn id="21" dur="1" fill="hold">
                                          <p:stCondLst>
                                            <p:cond delay="0"/>
                                          </p:stCondLst>
                                        </p:cTn>
                                        <p:tgtEl>
                                          <p:spTgt spid="2293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t>The Problem</a:t>
            </a:r>
          </a:p>
        </p:txBody>
      </p:sp>
      <p:pic>
        <p:nvPicPr>
          <p:cNvPr id="229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4876800"/>
            <a:ext cx="18129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5334000"/>
            <a:ext cx="1439863"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8"/>
          <p:cNvSpPr txBox="1">
            <a:spLocks noChangeArrowheads="1"/>
          </p:cNvSpPr>
          <p:nvPr/>
        </p:nvSpPr>
        <p:spPr bwMode="auto">
          <a:xfrm>
            <a:off x="914400" y="1371600"/>
            <a:ext cx="76200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p>
        </p:txBody>
      </p:sp>
      <p:sp>
        <p:nvSpPr>
          <p:cNvPr id="10" name="TextBox 9"/>
          <p:cNvSpPr txBox="1">
            <a:spLocks noChangeArrowheads="1"/>
          </p:cNvSpPr>
          <p:nvPr/>
        </p:nvSpPr>
        <p:spPr bwMode="auto">
          <a:xfrm>
            <a:off x="1219200" y="1475740"/>
            <a:ext cx="71628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3600" b="1" dirty="0"/>
              <a:t>Hookworm and roundworm each infect approximately 1.3 billion people around the world</a:t>
            </a:r>
          </a:p>
          <a:p>
            <a:pPr eaLnBrk="1" hangingPunct="1"/>
            <a:r>
              <a:rPr lang="en-US" sz="3600" b="1" dirty="0"/>
              <a:t>while whipworm affects 900 million and 200 million are infected with </a:t>
            </a:r>
            <a:r>
              <a:rPr lang="en-US" sz="3600" b="1" dirty="0" err="1"/>
              <a:t>schistosomiasi</a:t>
            </a:r>
            <a:endParaRPr lang="en-US" sz="3600" dirty="0"/>
          </a:p>
        </p:txBody>
      </p:sp>
      <p:pic>
        <p:nvPicPr>
          <p:cNvPr id="11"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7600" y="4495800"/>
            <a:ext cx="1419225"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5410200"/>
            <a:ext cx="15240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25535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300"/>
                                  </p:stCondLst>
                                  <p:childTnLst>
                                    <p:set>
                                      <p:cBhvr>
                                        <p:cTn id="6" dur="1" fill="hold">
                                          <p:stCondLst>
                                            <p:cond delay="0"/>
                                          </p:stCondLst>
                                        </p:cTn>
                                        <p:tgtEl>
                                          <p:spTgt spid="11"/>
                                        </p:tgtEl>
                                        <p:attrNameLst>
                                          <p:attrName>style.visibility</p:attrName>
                                        </p:attrNameLst>
                                      </p:cBhvr>
                                      <p:to>
                                        <p:strVal val="visible"/>
                                      </p:to>
                                    </p:set>
                                  </p:childTnLst>
                                </p:cTn>
                              </p:par>
                            </p:childTnLst>
                          </p:cTn>
                        </p:par>
                        <p:par>
                          <p:cTn id="7" fill="hold" nodeType="afterGroup">
                            <p:stCondLst>
                              <p:cond delay="300"/>
                            </p:stCondLst>
                            <p:childTnLst>
                              <p:par>
                                <p:cTn id="8" presetID="1" presetClass="entr" presetSubtype="0" fill="hold" nodeType="afterEffect">
                                  <p:stCondLst>
                                    <p:cond delay="500"/>
                                  </p:stCondLst>
                                  <p:childTnLst>
                                    <p:set>
                                      <p:cBhvr>
                                        <p:cTn id="9" dur="1" fill="hold">
                                          <p:stCondLst>
                                            <p:cond delay="0"/>
                                          </p:stCondLst>
                                        </p:cTn>
                                        <p:tgtEl>
                                          <p:spTgt spid="12"/>
                                        </p:tgtEl>
                                        <p:attrNameLst>
                                          <p:attrName>style.visibility</p:attrName>
                                        </p:attrNameLst>
                                      </p:cBhvr>
                                      <p:to>
                                        <p:strVal val="visible"/>
                                      </p:to>
                                    </p:set>
                                  </p:childTnLst>
                                </p:cTn>
                              </p:par>
                            </p:childTnLst>
                          </p:cTn>
                        </p:par>
                        <p:par>
                          <p:cTn id="10" fill="hold" nodeType="afterGroup">
                            <p:stCondLst>
                              <p:cond delay="800"/>
                            </p:stCondLst>
                            <p:childTnLst>
                              <p:par>
                                <p:cTn id="11" presetID="1" presetClass="entr" presetSubtype="0" fill="hold" nodeType="afterEffect">
                                  <p:stCondLst>
                                    <p:cond delay="300"/>
                                  </p:stCondLst>
                                  <p:childTnLst>
                                    <p:set>
                                      <p:cBhvr>
                                        <p:cTn id="12" dur="1" fill="hold">
                                          <p:stCondLst>
                                            <p:cond delay="0"/>
                                          </p:stCondLst>
                                        </p:cTn>
                                        <p:tgtEl>
                                          <p:spTgt spid="229378"/>
                                        </p:tgtEl>
                                        <p:attrNameLst>
                                          <p:attrName>style.visibility</p:attrName>
                                        </p:attrNameLst>
                                      </p:cBhvr>
                                      <p:to>
                                        <p:strVal val="visible"/>
                                      </p:to>
                                    </p:set>
                                  </p:childTnLst>
                                </p:cTn>
                              </p:par>
                            </p:childTnLst>
                          </p:cTn>
                        </p:par>
                        <p:par>
                          <p:cTn id="13" fill="hold" nodeType="afterGroup">
                            <p:stCondLst>
                              <p:cond delay="1100"/>
                            </p:stCondLst>
                            <p:childTnLst>
                              <p:par>
                                <p:cTn id="14" presetID="1" presetClass="entr" presetSubtype="0" fill="hold" grpId="0" nodeType="afterEffect">
                                  <p:stCondLst>
                                    <p:cond delay="300"/>
                                  </p:stCondLst>
                                  <p:childTnLst>
                                    <p:set>
                                      <p:cBhvr>
                                        <p:cTn id="1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smtClean="0"/>
              <a:t>The Other Problem</a:t>
            </a:r>
          </a:p>
        </p:txBody>
      </p:sp>
      <p:pic>
        <p:nvPicPr>
          <p:cNvPr id="229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051050"/>
            <a:ext cx="27432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600" y="381000"/>
            <a:ext cx="1439863"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Box 8"/>
          <p:cNvSpPr txBox="1">
            <a:spLocks noChangeArrowheads="1"/>
          </p:cNvSpPr>
          <p:nvPr/>
        </p:nvSpPr>
        <p:spPr bwMode="auto">
          <a:xfrm>
            <a:off x="914400" y="1371600"/>
            <a:ext cx="76200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p>
        </p:txBody>
      </p:sp>
      <p:sp>
        <p:nvSpPr>
          <p:cNvPr id="10" name="TextBox 9"/>
          <p:cNvSpPr txBox="1">
            <a:spLocks noChangeArrowheads="1"/>
          </p:cNvSpPr>
          <p:nvPr/>
        </p:nvSpPr>
        <p:spPr bwMode="auto">
          <a:xfrm>
            <a:off x="2286000" y="3886200"/>
            <a:ext cx="60198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b="1"/>
              <a:t>Intense worm infections reduce kids’ educational achievement</a:t>
            </a:r>
            <a:endParaRPr lang="en-US"/>
          </a:p>
        </p:txBody>
      </p:sp>
      <p:pic>
        <p:nvPicPr>
          <p:cNvPr id="11"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4495800"/>
            <a:ext cx="1419225"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0600" y="2057400"/>
            <a:ext cx="2506663"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67601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300"/>
                                  </p:stCondLst>
                                  <p:childTnLst>
                                    <p:set>
                                      <p:cBhvr>
                                        <p:cTn id="6" dur="1" fill="hold">
                                          <p:stCondLst>
                                            <p:cond delay="0"/>
                                          </p:stCondLst>
                                        </p:cTn>
                                        <p:tgtEl>
                                          <p:spTgt spid="11"/>
                                        </p:tgtEl>
                                        <p:attrNameLst>
                                          <p:attrName>style.visibility</p:attrName>
                                        </p:attrNameLst>
                                      </p:cBhvr>
                                      <p:to>
                                        <p:strVal val="visible"/>
                                      </p:to>
                                    </p:set>
                                  </p:childTnLst>
                                </p:cTn>
                              </p:par>
                            </p:childTnLst>
                          </p:cTn>
                        </p:par>
                        <p:par>
                          <p:cTn id="7" fill="hold" nodeType="afterGroup">
                            <p:stCondLst>
                              <p:cond delay="300"/>
                            </p:stCondLst>
                            <p:childTnLst>
                              <p:par>
                                <p:cTn id="8" presetID="1" presetClass="entr" presetSubtype="0" fill="hold" nodeType="afterEffect">
                                  <p:stCondLst>
                                    <p:cond delay="500"/>
                                  </p:stCondLst>
                                  <p:childTnLst>
                                    <p:set>
                                      <p:cBhvr>
                                        <p:cTn id="9" dur="1" fill="hold">
                                          <p:stCondLst>
                                            <p:cond delay="0"/>
                                          </p:stCondLst>
                                        </p:cTn>
                                        <p:tgtEl>
                                          <p:spTgt spid="12"/>
                                        </p:tgtEl>
                                        <p:attrNameLst>
                                          <p:attrName>style.visibility</p:attrName>
                                        </p:attrNameLst>
                                      </p:cBhvr>
                                      <p:to>
                                        <p:strVal val="visible"/>
                                      </p:to>
                                    </p:set>
                                  </p:childTnLst>
                                </p:cTn>
                              </p:par>
                            </p:childTnLst>
                          </p:cTn>
                        </p:par>
                        <p:par>
                          <p:cTn id="10" fill="hold" nodeType="afterGroup">
                            <p:stCondLst>
                              <p:cond delay="800"/>
                            </p:stCondLst>
                            <p:childTnLst>
                              <p:par>
                                <p:cTn id="11" presetID="1" presetClass="entr" presetSubtype="0" fill="hold" nodeType="afterEffect">
                                  <p:stCondLst>
                                    <p:cond delay="300"/>
                                  </p:stCondLst>
                                  <p:childTnLst>
                                    <p:set>
                                      <p:cBhvr>
                                        <p:cTn id="12" dur="1" fill="hold">
                                          <p:stCondLst>
                                            <p:cond delay="0"/>
                                          </p:stCondLst>
                                        </p:cTn>
                                        <p:tgtEl>
                                          <p:spTgt spid="229378"/>
                                        </p:tgtEl>
                                        <p:attrNameLst>
                                          <p:attrName>style.visibility</p:attrName>
                                        </p:attrNameLst>
                                      </p:cBhvr>
                                      <p:to>
                                        <p:strVal val="visible"/>
                                      </p:to>
                                    </p:set>
                                  </p:childTnLst>
                                </p:cTn>
                              </p:par>
                            </p:childTnLst>
                          </p:cTn>
                        </p:par>
                        <p:par>
                          <p:cTn id="13" fill="hold" nodeType="afterGroup">
                            <p:stCondLst>
                              <p:cond delay="1100"/>
                            </p:stCondLst>
                            <p:childTnLst>
                              <p:par>
                                <p:cTn id="14" presetID="1" presetClass="entr" presetSubtype="0" fill="hold" grpId="0" nodeType="afterEffect">
                                  <p:stCondLst>
                                    <p:cond delay="300"/>
                                  </p:stCondLst>
                                  <p:childTnLst>
                                    <p:set>
                                      <p:cBhvr>
                                        <p:cTn id="1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smtClean="0"/>
              <a:t>An Experiment in Kenya</a:t>
            </a:r>
          </a:p>
        </p:txBody>
      </p:sp>
      <p:pic>
        <p:nvPicPr>
          <p:cNvPr id="229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135255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9600" y="6019800"/>
            <a:ext cx="685800" cy="6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5973763"/>
            <a:ext cx="8382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6148388"/>
            <a:ext cx="762000"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35875" y="609600"/>
            <a:ext cx="1419225" cy="396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0" y="426720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Rectangle 9"/>
          <p:cNvSpPr>
            <a:spLocks noChangeArrowheads="1"/>
          </p:cNvSpPr>
          <p:nvPr/>
        </p:nvSpPr>
        <p:spPr bwMode="auto">
          <a:xfrm>
            <a:off x="2362200" y="4038600"/>
            <a:ext cx="533400" cy="457200"/>
          </a:xfrm>
          <a:prstGeom prst="rect">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1274" name="Isosceles Triangle 11"/>
          <p:cNvSpPr>
            <a:spLocks noChangeArrowheads="1"/>
          </p:cNvSpPr>
          <p:nvPr/>
        </p:nvSpPr>
        <p:spPr bwMode="auto">
          <a:xfrm>
            <a:off x="2362200" y="3429000"/>
            <a:ext cx="533400" cy="609600"/>
          </a:xfrm>
          <a:prstGeom prst="triangle">
            <a:avLst>
              <a:gd name="adj" fmla="val 50000"/>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1275" name="Rectangle 12"/>
          <p:cNvSpPr>
            <a:spLocks noChangeArrowheads="1"/>
          </p:cNvSpPr>
          <p:nvPr/>
        </p:nvSpPr>
        <p:spPr bwMode="auto">
          <a:xfrm>
            <a:off x="5867400" y="4041775"/>
            <a:ext cx="533400" cy="457200"/>
          </a:xfrm>
          <a:prstGeom prst="rect">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1276" name="Isosceles Triangle 13"/>
          <p:cNvSpPr>
            <a:spLocks noChangeArrowheads="1"/>
          </p:cNvSpPr>
          <p:nvPr/>
        </p:nvSpPr>
        <p:spPr bwMode="auto">
          <a:xfrm>
            <a:off x="5867400" y="3429000"/>
            <a:ext cx="533400" cy="609600"/>
          </a:xfrm>
          <a:prstGeom prst="triangle">
            <a:avLst>
              <a:gd name="adj" fmla="val 50000"/>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1277" name="TextBox 14"/>
          <p:cNvSpPr txBox="1">
            <a:spLocks noChangeArrowheads="1"/>
          </p:cNvSpPr>
          <p:nvPr/>
        </p:nvSpPr>
        <p:spPr bwMode="auto">
          <a:xfrm>
            <a:off x="1676400" y="1905000"/>
            <a:ext cx="1828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a:t>Randomly treat all kids in some schools </a:t>
            </a:r>
          </a:p>
        </p:txBody>
      </p:sp>
      <p:cxnSp>
        <p:nvCxnSpPr>
          <p:cNvPr id="11278" name="Straight Arrow Connector 16"/>
          <p:cNvCxnSpPr>
            <a:cxnSpLocks noChangeShapeType="1"/>
          </p:cNvCxnSpPr>
          <p:nvPr/>
        </p:nvCxnSpPr>
        <p:spPr bwMode="auto">
          <a:xfrm rot="5400000">
            <a:off x="2400301" y="3162300"/>
            <a:ext cx="381000"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11279" name="TextBox 18"/>
          <p:cNvSpPr txBox="1">
            <a:spLocks noChangeArrowheads="1"/>
          </p:cNvSpPr>
          <p:nvPr/>
        </p:nvSpPr>
        <p:spPr bwMode="auto">
          <a:xfrm>
            <a:off x="5257800" y="1905000"/>
            <a:ext cx="1828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a:t>..but not other schools (the control group)</a:t>
            </a:r>
          </a:p>
        </p:txBody>
      </p:sp>
      <p:cxnSp>
        <p:nvCxnSpPr>
          <p:cNvPr id="11280" name="Straight Arrow Connector 19"/>
          <p:cNvCxnSpPr>
            <a:cxnSpLocks noChangeShapeType="1"/>
          </p:cNvCxnSpPr>
          <p:nvPr/>
        </p:nvCxnSpPr>
        <p:spPr bwMode="auto">
          <a:xfrm rot="5400000">
            <a:off x="5981701" y="3162300"/>
            <a:ext cx="381000"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11281" name="TextBox 20"/>
          <p:cNvSpPr txBox="1">
            <a:spLocks noChangeArrowheads="1"/>
          </p:cNvSpPr>
          <p:nvPr/>
        </p:nvSpPr>
        <p:spPr bwMode="auto">
          <a:xfrm>
            <a:off x="2057400" y="4648200"/>
            <a:ext cx="51054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3200"/>
              <a:t>Then see if school attendance goes up for the kids in the treated schools </a:t>
            </a:r>
          </a:p>
        </p:txBody>
      </p:sp>
    </p:spTree>
    <p:extLst>
      <p:ext uri="{BB962C8B-B14F-4D97-AF65-F5344CB8AC3E}">
        <p14:creationId xmlns:p14="http://schemas.microsoft.com/office/powerpoint/2010/main" val="29466776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1500"/>
                                  </p:stCondLst>
                                  <p:childTnLst>
                                    <p:set>
                                      <p:cBhvr>
                                        <p:cTn id="6" dur="1" fill="hold">
                                          <p:stCondLst>
                                            <p:cond delay="0"/>
                                          </p:stCondLst>
                                        </p:cTn>
                                        <p:tgtEl>
                                          <p:spTgt spid="229380"/>
                                        </p:tgtEl>
                                        <p:attrNameLst>
                                          <p:attrName>style.visibility</p:attrName>
                                        </p:attrNameLst>
                                      </p:cBhvr>
                                      <p:to>
                                        <p:strVal val="visible"/>
                                      </p:to>
                                    </p:set>
                                  </p:childTnLst>
                                </p:cTn>
                              </p:par>
                            </p:childTnLst>
                          </p:cTn>
                        </p:par>
                        <p:par>
                          <p:cTn id="7" fill="hold" nodeType="afterGroup">
                            <p:stCondLst>
                              <p:cond delay="1500"/>
                            </p:stCondLst>
                            <p:childTnLst>
                              <p:par>
                                <p:cTn id="8" presetID="1" presetClass="entr" presetSubtype="0" fill="hold" nodeType="afterEffect">
                                  <p:stCondLst>
                                    <p:cond delay="1500"/>
                                  </p:stCondLst>
                                  <p:childTnLst>
                                    <p:set>
                                      <p:cBhvr>
                                        <p:cTn id="9" dur="1" fill="hold">
                                          <p:stCondLst>
                                            <p:cond delay="0"/>
                                          </p:stCondLst>
                                        </p:cTn>
                                        <p:tgtEl>
                                          <p:spTgt spid="229378"/>
                                        </p:tgtEl>
                                        <p:attrNameLst>
                                          <p:attrName>style.visibility</p:attrName>
                                        </p:attrNameLst>
                                      </p:cBhvr>
                                      <p:to>
                                        <p:strVal val="visible"/>
                                      </p:to>
                                    </p:set>
                                  </p:childTnLst>
                                </p:cTn>
                              </p:par>
                            </p:childTnLst>
                          </p:cTn>
                        </p:par>
                        <p:par>
                          <p:cTn id="10" fill="hold" nodeType="afterGroup">
                            <p:stCondLst>
                              <p:cond delay="3000"/>
                            </p:stCondLst>
                            <p:childTnLst>
                              <p:par>
                                <p:cTn id="11" presetID="1" presetClass="entr" presetSubtype="0" fill="hold" nodeType="afterEffect">
                                  <p:stCondLst>
                                    <p:cond delay="1000"/>
                                  </p:stCondLst>
                                  <p:childTnLst>
                                    <p:set>
                                      <p:cBhvr>
                                        <p:cTn id="12" dur="1" fill="hold">
                                          <p:stCondLst>
                                            <p:cond delay="0"/>
                                          </p:stCondLst>
                                        </p:cTn>
                                        <p:tgtEl>
                                          <p:spTgt spid="229379"/>
                                        </p:tgtEl>
                                        <p:attrNameLst>
                                          <p:attrName>style.visibility</p:attrName>
                                        </p:attrNameLst>
                                      </p:cBhvr>
                                      <p:to>
                                        <p:strVal val="visible"/>
                                      </p:to>
                                    </p:set>
                                  </p:childTnLst>
                                </p:cTn>
                              </p:par>
                            </p:childTnLst>
                          </p:cTn>
                        </p:par>
                        <p:par>
                          <p:cTn id="13" fill="hold" nodeType="afterGroup">
                            <p:stCondLst>
                              <p:cond delay="4000"/>
                            </p:stCondLst>
                            <p:childTnLst>
                              <p:par>
                                <p:cTn id="14" presetID="1" presetClass="entr" presetSubtype="0" fill="hold" nodeType="afterEffect">
                                  <p:stCondLst>
                                    <p:cond delay="500"/>
                                  </p:stCondLst>
                                  <p:childTnLst>
                                    <p:set>
                                      <p:cBhvr>
                                        <p:cTn id="15" dur="1" fill="hold">
                                          <p:stCondLst>
                                            <p:cond delay="0"/>
                                          </p:stCondLst>
                                        </p:cTn>
                                        <p:tgtEl>
                                          <p:spTgt spid="7"/>
                                        </p:tgtEl>
                                        <p:attrNameLst>
                                          <p:attrName>style.visibility</p:attrName>
                                        </p:attrNameLst>
                                      </p:cBhvr>
                                      <p:to>
                                        <p:strVal val="visible"/>
                                      </p:to>
                                    </p:set>
                                  </p:childTnLst>
                                </p:cTn>
                              </p:par>
                            </p:childTnLst>
                          </p:cTn>
                        </p:par>
                        <p:par>
                          <p:cTn id="16" fill="hold" nodeType="afterGroup">
                            <p:stCondLst>
                              <p:cond delay="4500"/>
                            </p:stCondLst>
                            <p:childTnLst>
                              <p:par>
                                <p:cTn id="17" presetID="1" presetClass="entr" presetSubtype="0" fill="hold" nodeType="after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childTnLst>
                          </p:cTn>
                        </p:par>
                        <p:par>
                          <p:cTn id="19" fill="hold" nodeType="afterGroup">
                            <p:stCondLst>
                              <p:cond delay="4800"/>
                            </p:stCondLst>
                            <p:childTnLst>
                              <p:par>
                                <p:cTn id="20" presetID="1" presetClass="entr" presetSubtype="0" fill="hold" nodeType="afterEffect">
                                  <p:stCondLst>
                                    <p:cond delay="100"/>
                                  </p:stCondLst>
                                  <p:childTnLst>
                                    <p:set>
                                      <p:cBhvr>
                                        <p:cTn id="21" dur="1" fill="hold">
                                          <p:stCondLst>
                                            <p:cond delay="0"/>
                                          </p:stCondLst>
                                        </p:cTn>
                                        <p:tgtEl>
                                          <p:spTgt spid="2293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smtClean="0"/>
              <a:t>Clean, Straightforward.</a:t>
            </a:r>
            <a:br>
              <a:rPr lang="en-US" smtClean="0"/>
            </a:br>
            <a:r>
              <a:rPr lang="en-US" smtClean="0"/>
              <a:t>but…</a:t>
            </a:r>
          </a:p>
        </p:txBody>
      </p:sp>
      <p:pic>
        <p:nvPicPr>
          <p:cNvPr id="229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135255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3200400"/>
            <a:ext cx="685800" cy="6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5973763"/>
            <a:ext cx="8382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64488" y="6145213"/>
            <a:ext cx="7620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35875" y="609600"/>
            <a:ext cx="1419225" cy="396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0" y="426720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7" name="Rectangle 9"/>
          <p:cNvSpPr>
            <a:spLocks noChangeArrowheads="1"/>
          </p:cNvSpPr>
          <p:nvPr/>
        </p:nvSpPr>
        <p:spPr bwMode="auto">
          <a:xfrm>
            <a:off x="2362200" y="4038600"/>
            <a:ext cx="533400" cy="457200"/>
          </a:xfrm>
          <a:prstGeom prst="rect">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2298" name="Isosceles Triangle 11"/>
          <p:cNvSpPr>
            <a:spLocks noChangeArrowheads="1"/>
          </p:cNvSpPr>
          <p:nvPr/>
        </p:nvSpPr>
        <p:spPr bwMode="auto">
          <a:xfrm>
            <a:off x="2362200" y="3429000"/>
            <a:ext cx="533400" cy="609600"/>
          </a:xfrm>
          <a:prstGeom prst="triangle">
            <a:avLst>
              <a:gd name="adj" fmla="val 50000"/>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2299" name="Rectangle 12"/>
          <p:cNvSpPr>
            <a:spLocks noChangeArrowheads="1"/>
          </p:cNvSpPr>
          <p:nvPr/>
        </p:nvSpPr>
        <p:spPr bwMode="auto">
          <a:xfrm>
            <a:off x="5867400" y="4041775"/>
            <a:ext cx="533400" cy="457200"/>
          </a:xfrm>
          <a:prstGeom prst="rect">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2300" name="Isosceles Triangle 13"/>
          <p:cNvSpPr>
            <a:spLocks noChangeArrowheads="1"/>
          </p:cNvSpPr>
          <p:nvPr/>
        </p:nvSpPr>
        <p:spPr bwMode="auto">
          <a:xfrm>
            <a:off x="5867400" y="3429000"/>
            <a:ext cx="533400" cy="609600"/>
          </a:xfrm>
          <a:prstGeom prst="triangle">
            <a:avLst>
              <a:gd name="adj" fmla="val 50000"/>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2301" name="TextBox 20"/>
          <p:cNvSpPr txBox="1">
            <a:spLocks noChangeArrowheads="1"/>
          </p:cNvSpPr>
          <p:nvPr/>
        </p:nvSpPr>
        <p:spPr bwMode="auto">
          <a:xfrm>
            <a:off x="2362200" y="1981200"/>
            <a:ext cx="4343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400"/>
              <a:t>The treated schools “treated” the control schools</a:t>
            </a:r>
          </a:p>
        </p:txBody>
      </p:sp>
      <p:cxnSp>
        <p:nvCxnSpPr>
          <p:cNvPr id="12302" name="Straight Arrow Connector 17"/>
          <p:cNvCxnSpPr>
            <a:cxnSpLocks noChangeShapeType="1"/>
          </p:cNvCxnSpPr>
          <p:nvPr/>
        </p:nvCxnSpPr>
        <p:spPr bwMode="auto">
          <a:xfrm>
            <a:off x="3048000" y="4038600"/>
            <a:ext cx="2589213" cy="1588"/>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2303" name="Straight Connector 24"/>
          <p:cNvCxnSpPr>
            <a:cxnSpLocks noChangeShapeType="1"/>
          </p:cNvCxnSpPr>
          <p:nvPr/>
        </p:nvCxnSpPr>
        <p:spPr bwMode="auto">
          <a:xfrm>
            <a:off x="3797300" y="3065463"/>
            <a:ext cx="990600" cy="838200"/>
          </a:xfrm>
          <a:prstGeom prst="line">
            <a:avLst/>
          </a:prstGeom>
          <a:noFill/>
          <a:ln w="25400" algn="ctr">
            <a:solidFill>
              <a:srgbClr val="FF0000"/>
            </a:solidFill>
            <a:round/>
            <a:headEnd/>
            <a:tailEnd/>
          </a:ln>
          <a:extLst>
            <a:ext uri="{909E8E84-426E-40DD-AFC4-6F175D3DCCD1}">
              <a14:hiddenFill xmlns:a14="http://schemas.microsoft.com/office/drawing/2010/main">
                <a:noFill/>
              </a14:hiddenFill>
            </a:ext>
          </a:extLst>
        </p:spPr>
      </p:cxnSp>
      <p:cxnSp>
        <p:nvCxnSpPr>
          <p:cNvPr id="12304" name="Straight Connector 25"/>
          <p:cNvCxnSpPr>
            <a:cxnSpLocks noChangeShapeType="1"/>
          </p:cNvCxnSpPr>
          <p:nvPr/>
        </p:nvCxnSpPr>
        <p:spPr bwMode="auto">
          <a:xfrm rot="5400000">
            <a:off x="3856038" y="3033713"/>
            <a:ext cx="914400" cy="914400"/>
          </a:xfrm>
          <a:prstGeom prst="line">
            <a:avLst/>
          </a:prstGeom>
          <a:noFill/>
          <a:ln w="25400" algn="ctr">
            <a:solidFill>
              <a:srgbClr val="FF0000"/>
            </a:solidFill>
            <a:round/>
            <a:headEnd/>
            <a:tailEnd/>
          </a:ln>
          <a:extLst>
            <a:ext uri="{909E8E84-426E-40DD-AFC4-6F175D3DCCD1}">
              <a14:hiddenFill xmlns:a14="http://schemas.microsoft.com/office/drawing/2010/main">
                <a:noFill/>
              </a14:hiddenFill>
            </a:ext>
          </a:extLst>
        </p:spPr>
      </p:cxnSp>
      <p:sp>
        <p:nvSpPr>
          <p:cNvPr id="29" name="TextBox 28"/>
          <p:cNvSpPr txBox="1">
            <a:spLocks noChangeArrowheads="1"/>
          </p:cNvSpPr>
          <p:nvPr/>
        </p:nvSpPr>
        <p:spPr bwMode="auto">
          <a:xfrm>
            <a:off x="1828800" y="4648200"/>
            <a:ext cx="5486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400"/>
              <a:t>…making it harder to show the treatment worked</a:t>
            </a:r>
          </a:p>
        </p:txBody>
      </p:sp>
      <p:sp>
        <p:nvSpPr>
          <p:cNvPr id="12306" name="TextBox 18"/>
          <p:cNvSpPr txBox="1">
            <a:spLocks noChangeArrowheads="1"/>
          </p:cNvSpPr>
          <p:nvPr/>
        </p:nvSpPr>
        <p:spPr bwMode="auto">
          <a:xfrm>
            <a:off x="1676400" y="6146800"/>
            <a:ext cx="5715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200"/>
              <a:t>Edward Miguel and Michael Kremer.  “Worms: Identifying Impacts on Education and Health in the Presence of Treatment Externalities.”  </a:t>
            </a:r>
            <a:r>
              <a:rPr lang="en-US" sz="1200" u="sng"/>
              <a:t>Econometrica</a:t>
            </a:r>
            <a:r>
              <a:rPr lang="en-US" sz="1200"/>
              <a:t> 72(1, January):159-217, 2004</a:t>
            </a:r>
          </a:p>
        </p:txBody>
      </p:sp>
    </p:spTree>
    <p:extLst>
      <p:ext uri="{BB962C8B-B14F-4D97-AF65-F5344CB8AC3E}">
        <p14:creationId xmlns:p14="http://schemas.microsoft.com/office/powerpoint/2010/main" val="2605204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29378"/>
                                        </p:tgtEl>
                                        <p:attrNameLst>
                                          <p:attrName>ppt_x</p:attrName>
                                        </p:attrNameLst>
                                      </p:cBhvr>
                                      <p:tavLst>
                                        <p:tav tm="0">
                                          <p:val>
                                            <p:strVal val="ppt_x"/>
                                          </p:val>
                                        </p:tav>
                                        <p:tav tm="100000">
                                          <p:val>
                                            <p:strVal val="ppt_x"/>
                                          </p:val>
                                        </p:tav>
                                      </p:tavLst>
                                    </p:anim>
                                    <p:anim calcmode="lin" valueType="num">
                                      <p:cBhvr additive="base">
                                        <p:cTn id="7" dur="500"/>
                                        <p:tgtEl>
                                          <p:spTgt spid="229378"/>
                                        </p:tgtEl>
                                        <p:attrNameLst>
                                          <p:attrName>ppt_y</p:attrName>
                                        </p:attrNameLst>
                                      </p:cBhvr>
                                      <p:tavLst>
                                        <p:tav tm="0">
                                          <p:val>
                                            <p:strVal val="ppt_y"/>
                                          </p:val>
                                        </p:tav>
                                        <p:tav tm="100000">
                                          <p:val>
                                            <p:strVal val="1+ppt_h/2"/>
                                          </p:val>
                                        </p:tav>
                                      </p:tavLst>
                                    </p:anim>
                                    <p:set>
                                      <p:cBhvr>
                                        <p:cTn id="8" dur="1" fill="hold">
                                          <p:stCondLst>
                                            <p:cond delay="499"/>
                                          </p:stCondLst>
                                        </p:cTn>
                                        <p:tgtEl>
                                          <p:spTgt spid="229378"/>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8"/>
                                        </p:tgtEl>
                                        <p:attrNameLst>
                                          <p:attrName>ppt_x</p:attrName>
                                        </p:attrNameLst>
                                      </p:cBhvr>
                                      <p:tavLst>
                                        <p:tav tm="0">
                                          <p:val>
                                            <p:strVal val="ppt_x"/>
                                          </p:val>
                                        </p:tav>
                                        <p:tav tm="100000">
                                          <p:val>
                                            <p:strVal val="ppt_x"/>
                                          </p:val>
                                        </p:tav>
                                      </p:tavLst>
                                    </p:anim>
                                    <p:anim calcmode="lin" valueType="num">
                                      <p:cBhvr additive="base">
                                        <p:cTn id="11" dur="500"/>
                                        <p:tgtEl>
                                          <p:spTgt spid="8"/>
                                        </p:tgtEl>
                                        <p:attrNameLst>
                                          <p:attrName>ppt_y</p:attrName>
                                        </p:attrNameLst>
                                      </p:cBhvr>
                                      <p:tavLst>
                                        <p:tav tm="0">
                                          <p:val>
                                            <p:strVal val="ppt_y"/>
                                          </p:val>
                                        </p:tav>
                                        <p:tav tm="100000">
                                          <p:val>
                                            <p:strVal val="1+ppt_h/2"/>
                                          </p:val>
                                        </p:tav>
                                      </p:tavLst>
                                    </p:anim>
                                    <p:set>
                                      <p:cBhvr>
                                        <p:cTn id="12" dur="1" fill="hold">
                                          <p:stCondLst>
                                            <p:cond delay="499"/>
                                          </p:stCondLst>
                                        </p:cTn>
                                        <p:tgtEl>
                                          <p:spTgt spid="8"/>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7"/>
                                        </p:tgtEl>
                                        <p:attrNameLst>
                                          <p:attrName>ppt_x</p:attrName>
                                        </p:attrNameLst>
                                      </p:cBhvr>
                                      <p:tavLst>
                                        <p:tav tm="0">
                                          <p:val>
                                            <p:strVal val="ppt_x"/>
                                          </p:val>
                                        </p:tav>
                                        <p:tav tm="100000">
                                          <p:val>
                                            <p:strVal val="ppt_x"/>
                                          </p:val>
                                        </p:tav>
                                      </p:tavLst>
                                    </p:anim>
                                    <p:anim calcmode="lin" valueType="num">
                                      <p:cBhvr additive="base">
                                        <p:cTn id="15" dur="500"/>
                                        <p:tgtEl>
                                          <p:spTgt spid="7"/>
                                        </p:tgtEl>
                                        <p:attrNameLst>
                                          <p:attrName>ppt_y</p:attrName>
                                        </p:attrNameLst>
                                      </p:cBhvr>
                                      <p:tavLst>
                                        <p:tav tm="0">
                                          <p:val>
                                            <p:strVal val="ppt_y"/>
                                          </p:val>
                                        </p:tav>
                                        <p:tav tm="100000">
                                          <p:val>
                                            <p:strVal val="1+ppt_h/2"/>
                                          </p:val>
                                        </p:tav>
                                      </p:tavLst>
                                    </p:anim>
                                    <p:set>
                                      <p:cBhvr>
                                        <p:cTn id="16" dur="1" fill="hold">
                                          <p:stCondLst>
                                            <p:cond delay="499"/>
                                          </p:stCondLst>
                                        </p:cTn>
                                        <p:tgtEl>
                                          <p:spTgt spid="7"/>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
                                        <p:tgtEl>
                                          <p:spTgt spid="229380"/>
                                        </p:tgtEl>
                                        <p:attrNameLst>
                                          <p:attrName>ppt_x</p:attrName>
                                        </p:attrNameLst>
                                      </p:cBhvr>
                                      <p:tavLst>
                                        <p:tav tm="0">
                                          <p:val>
                                            <p:strVal val="ppt_x"/>
                                          </p:val>
                                        </p:tav>
                                        <p:tav tm="100000">
                                          <p:val>
                                            <p:strVal val="ppt_x"/>
                                          </p:val>
                                        </p:tav>
                                      </p:tavLst>
                                    </p:anim>
                                    <p:anim calcmode="lin" valueType="num">
                                      <p:cBhvr additive="base">
                                        <p:cTn id="19" dur="500"/>
                                        <p:tgtEl>
                                          <p:spTgt spid="229380"/>
                                        </p:tgtEl>
                                        <p:attrNameLst>
                                          <p:attrName>ppt_y</p:attrName>
                                        </p:attrNameLst>
                                      </p:cBhvr>
                                      <p:tavLst>
                                        <p:tav tm="0">
                                          <p:val>
                                            <p:strVal val="ppt_y"/>
                                          </p:val>
                                        </p:tav>
                                        <p:tav tm="100000">
                                          <p:val>
                                            <p:strVal val="1+ppt_h/2"/>
                                          </p:val>
                                        </p:tav>
                                      </p:tavLst>
                                    </p:anim>
                                    <p:set>
                                      <p:cBhvr>
                                        <p:cTn id="20" dur="1" fill="hold">
                                          <p:stCondLst>
                                            <p:cond delay="499"/>
                                          </p:stCondLst>
                                        </p:cTn>
                                        <p:tgtEl>
                                          <p:spTgt spid="229380"/>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
                                        <p:tgtEl>
                                          <p:spTgt spid="229381"/>
                                        </p:tgtEl>
                                        <p:attrNameLst>
                                          <p:attrName>ppt_x</p:attrName>
                                        </p:attrNameLst>
                                      </p:cBhvr>
                                      <p:tavLst>
                                        <p:tav tm="0">
                                          <p:val>
                                            <p:strVal val="ppt_x"/>
                                          </p:val>
                                        </p:tav>
                                        <p:tav tm="100000">
                                          <p:val>
                                            <p:strVal val="ppt_x"/>
                                          </p:val>
                                        </p:tav>
                                      </p:tavLst>
                                    </p:anim>
                                    <p:anim calcmode="lin" valueType="num">
                                      <p:cBhvr additive="base">
                                        <p:cTn id="23" dur="500"/>
                                        <p:tgtEl>
                                          <p:spTgt spid="229381"/>
                                        </p:tgtEl>
                                        <p:attrNameLst>
                                          <p:attrName>ppt_y</p:attrName>
                                        </p:attrNameLst>
                                      </p:cBhvr>
                                      <p:tavLst>
                                        <p:tav tm="0">
                                          <p:val>
                                            <p:strVal val="ppt_y"/>
                                          </p:val>
                                        </p:tav>
                                        <p:tav tm="100000">
                                          <p:val>
                                            <p:strVal val="1+ppt_h/2"/>
                                          </p:val>
                                        </p:tav>
                                      </p:tavLst>
                                    </p:anim>
                                    <p:set>
                                      <p:cBhvr>
                                        <p:cTn id="24" dur="1" fill="hold">
                                          <p:stCondLst>
                                            <p:cond delay="499"/>
                                          </p:stCondLst>
                                        </p:cTn>
                                        <p:tgtEl>
                                          <p:spTgt spid="229381"/>
                                        </p:tgtEl>
                                        <p:attrNameLst>
                                          <p:attrName>style.visibility</p:attrName>
                                        </p:attrNameLst>
                                      </p:cBhvr>
                                      <p:to>
                                        <p:strVal val="hidden"/>
                                      </p:to>
                                    </p:set>
                                  </p:childTnLst>
                                </p:cTn>
                              </p:par>
                              <p:par>
                                <p:cTn id="25" presetID="1"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Treatment Externalities and Control-group Contamination</a:t>
            </a:r>
            <a:endParaRPr lang="en-US" dirty="0"/>
          </a:p>
        </p:txBody>
      </p:sp>
      <p:sp>
        <p:nvSpPr>
          <p:cNvPr id="3" name="Content Placeholder 2"/>
          <p:cNvSpPr>
            <a:spLocks noGrp="1"/>
          </p:cNvSpPr>
          <p:nvPr>
            <p:ph idx="1"/>
          </p:nvPr>
        </p:nvSpPr>
        <p:spPr>
          <a:xfrm>
            <a:off x="457200" y="2286001"/>
            <a:ext cx="8229600" cy="1905000"/>
          </a:xfrm>
        </p:spPr>
        <p:txBody>
          <a:bodyPr/>
          <a:lstStyle/>
          <a:p>
            <a:r>
              <a:rPr lang="en-US" dirty="0" smtClean="0"/>
              <a:t>What’s an externality?</a:t>
            </a:r>
          </a:p>
          <a:p>
            <a:r>
              <a:rPr lang="en-US" dirty="0" smtClean="0"/>
              <a:t>How treatments spread to the non-treated</a:t>
            </a:r>
          </a:p>
          <a:p>
            <a:r>
              <a:rPr lang="en-US" dirty="0" smtClean="0"/>
              <a:t>Control-group contamination</a:t>
            </a: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3059432064"/>
              </p:ext>
            </p:extLst>
          </p:nvPr>
        </p:nvGraphicFramePr>
        <p:xfrm>
          <a:off x="2528888" y="4114800"/>
          <a:ext cx="4102100" cy="1046163"/>
        </p:xfrm>
        <a:graphic>
          <a:graphicData uri="http://schemas.openxmlformats.org/presentationml/2006/ole">
            <mc:AlternateContent xmlns:mc="http://schemas.openxmlformats.org/markup-compatibility/2006">
              <mc:Choice xmlns:v="urn:schemas-microsoft-com:vml" Requires="v">
                <p:oleObj spid="_x0000_s18452" name="Equation" r:id="rId3" imgW="1790640" imgH="457200" progId="Equation.DSMT4">
                  <p:embed/>
                </p:oleObj>
              </mc:Choice>
              <mc:Fallback>
                <p:oleObj name="Equation" r:id="rId3" imgW="1790640" imgH="457200" progId="Equation.DSMT4">
                  <p:embed/>
                  <p:pic>
                    <p:nvPicPr>
                      <p:cNvPr id="0" name=""/>
                      <p:cNvPicPr>
                        <a:picLocks noChangeAspect="1" noChangeArrowheads="1"/>
                      </p:cNvPicPr>
                      <p:nvPr/>
                    </p:nvPicPr>
                    <p:blipFill>
                      <a:blip r:embed="rId4"/>
                      <a:srcRect/>
                      <a:stretch>
                        <a:fillRect/>
                      </a:stretch>
                    </p:blipFill>
                    <p:spPr bwMode="auto">
                      <a:xfrm>
                        <a:off x="2528888" y="4114800"/>
                        <a:ext cx="4102100" cy="1046163"/>
                      </a:xfrm>
                      <a:prstGeom prst="rect">
                        <a:avLst/>
                      </a:prstGeom>
                      <a:noFill/>
                      <a:ln>
                        <a:noFill/>
                      </a:ln>
                    </p:spPr>
                  </p:pic>
                </p:oleObj>
              </mc:Fallback>
            </mc:AlternateContent>
          </a:graphicData>
        </a:graphic>
      </p:graphicFrame>
      <p:sp>
        <p:nvSpPr>
          <p:cNvPr id="6" name="TextBox 5"/>
          <p:cNvSpPr txBox="1"/>
          <p:nvPr/>
        </p:nvSpPr>
        <p:spPr>
          <a:xfrm>
            <a:off x="609600" y="5410200"/>
            <a:ext cx="5105400" cy="369332"/>
          </a:xfrm>
          <a:prstGeom prst="rect">
            <a:avLst/>
          </a:prstGeom>
          <a:noFill/>
        </p:spPr>
        <p:txBody>
          <a:bodyPr wrap="square" rtlCol="0">
            <a:spAutoFit/>
          </a:bodyPr>
          <a:lstStyle/>
          <a:p>
            <a:r>
              <a:rPr lang="en-US" dirty="0" smtClean="0"/>
              <a:t>…But what if:</a:t>
            </a:r>
            <a:endParaRPr lang="en-US" dirty="0"/>
          </a:p>
        </p:txBody>
      </p:sp>
      <p:graphicFrame>
        <p:nvGraphicFramePr>
          <p:cNvPr id="7" name="Object 6"/>
          <p:cNvGraphicFramePr>
            <a:graphicFrameLocks noChangeAspect="1"/>
          </p:cNvGraphicFramePr>
          <p:nvPr>
            <p:extLst>
              <p:ext uri="{D42A27DB-BD31-4B8C-83A1-F6EECF244321}">
                <p14:modId xmlns:p14="http://schemas.microsoft.com/office/powerpoint/2010/main" val="1870383903"/>
              </p:ext>
            </p:extLst>
          </p:nvPr>
        </p:nvGraphicFramePr>
        <p:xfrm>
          <a:off x="3390900" y="5840413"/>
          <a:ext cx="1919288" cy="552450"/>
        </p:xfrm>
        <a:graphic>
          <a:graphicData uri="http://schemas.openxmlformats.org/presentationml/2006/ole">
            <mc:AlternateContent xmlns:mc="http://schemas.openxmlformats.org/markup-compatibility/2006">
              <mc:Choice xmlns:v="urn:schemas-microsoft-com:vml" Requires="v">
                <p:oleObj spid="_x0000_s18453" name="Equation" r:id="rId5" imgW="838080" imgH="241200" progId="Equation.DSMT4">
                  <p:embed/>
                </p:oleObj>
              </mc:Choice>
              <mc:Fallback>
                <p:oleObj name="Equation" r:id="rId5" imgW="838080" imgH="241200" progId="Equation.DSMT4">
                  <p:embed/>
                  <p:pic>
                    <p:nvPicPr>
                      <p:cNvPr id="0" name=""/>
                      <p:cNvPicPr>
                        <a:picLocks noChangeAspect="1" noChangeArrowheads="1"/>
                      </p:cNvPicPr>
                      <p:nvPr/>
                    </p:nvPicPr>
                    <p:blipFill>
                      <a:blip r:embed="rId6"/>
                      <a:srcRect/>
                      <a:stretch>
                        <a:fillRect/>
                      </a:stretch>
                    </p:blipFill>
                    <p:spPr bwMode="auto">
                      <a:xfrm>
                        <a:off x="3390900" y="5840413"/>
                        <a:ext cx="1919288"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 name="Oval 7"/>
          <p:cNvSpPr/>
          <p:nvPr/>
        </p:nvSpPr>
        <p:spPr>
          <a:xfrm>
            <a:off x="5214256" y="4114800"/>
            <a:ext cx="533400" cy="533400"/>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p:cNvCxnSpPr>
            <a:stCxn id="12" idx="1"/>
            <a:endCxn id="8" idx="5"/>
          </p:cNvCxnSpPr>
          <p:nvPr/>
        </p:nvCxnSpPr>
        <p:spPr>
          <a:xfrm flipH="1" flipV="1">
            <a:off x="5669541" y="4570085"/>
            <a:ext cx="1569459" cy="262781"/>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11" name="Object 10"/>
          <p:cNvGraphicFramePr>
            <a:graphicFrameLocks noChangeAspect="1"/>
          </p:cNvGraphicFramePr>
          <p:nvPr>
            <p:extLst>
              <p:ext uri="{D42A27DB-BD31-4B8C-83A1-F6EECF244321}">
                <p14:modId xmlns:p14="http://schemas.microsoft.com/office/powerpoint/2010/main" val="4185011373"/>
              </p:ext>
            </p:extLst>
          </p:nvPr>
        </p:nvGraphicFramePr>
        <p:xfrm>
          <a:off x="4394200" y="3308350"/>
          <a:ext cx="355600" cy="241300"/>
        </p:xfrm>
        <a:graphic>
          <a:graphicData uri="http://schemas.openxmlformats.org/presentationml/2006/ole">
            <mc:AlternateContent xmlns:mc="http://schemas.openxmlformats.org/markup-compatibility/2006">
              <mc:Choice xmlns:v="urn:schemas-microsoft-com:vml" Requires="v">
                <p:oleObj spid="_x0000_s18454" name="Equation" r:id="rId7" imgW="355320" imgH="241200" progId="Equation.DSMT4">
                  <p:embed/>
                </p:oleObj>
              </mc:Choice>
              <mc:Fallback>
                <p:oleObj name="Equation" r:id="rId7" imgW="355320" imgH="241200" progId="Equation.DSMT4">
                  <p:embed/>
                  <p:pic>
                    <p:nvPicPr>
                      <p:cNvPr id="0" name=""/>
                      <p:cNvPicPr/>
                      <p:nvPr/>
                    </p:nvPicPr>
                    <p:blipFill>
                      <a:blip r:embed="rId8"/>
                      <a:stretch>
                        <a:fillRect/>
                      </a:stretch>
                    </p:blipFill>
                    <p:spPr>
                      <a:xfrm>
                        <a:off x="4394200" y="3308350"/>
                        <a:ext cx="355600" cy="241300"/>
                      </a:xfrm>
                      <a:prstGeom prst="rect">
                        <a:avLst/>
                      </a:prstGeom>
                    </p:spPr>
                  </p:pic>
                </p:oleObj>
              </mc:Fallback>
            </mc:AlternateContent>
          </a:graphicData>
        </a:graphic>
      </p:graphicFrame>
      <p:sp>
        <p:nvSpPr>
          <p:cNvPr id="12" name="TextBox 11"/>
          <p:cNvSpPr txBox="1"/>
          <p:nvPr/>
        </p:nvSpPr>
        <p:spPr>
          <a:xfrm>
            <a:off x="7239000" y="4648200"/>
            <a:ext cx="1066800" cy="369332"/>
          </a:xfrm>
          <a:prstGeom prst="rect">
            <a:avLst/>
          </a:prstGeom>
          <a:noFill/>
        </p:spPr>
        <p:txBody>
          <a:bodyPr wrap="square" rtlCol="0">
            <a:spAutoFit/>
          </a:bodyPr>
          <a:lstStyle/>
          <a:p>
            <a:r>
              <a:rPr lang="en-US" dirty="0" smtClean="0">
                <a:solidFill>
                  <a:srgbClr val="FF0000"/>
                </a:solidFill>
              </a:rPr>
              <a:t>Treated</a:t>
            </a:r>
            <a:endParaRPr lang="en-US" dirty="0">
              <a:solidFill>
                <a:srgbClr val="FF0000"/>
              </a:solidFill>
            </a:endParaRPr>
          </a:p>
        </p:txBody>
      </p:sp>
      <p:sp>
        <p:nvSpPr>
          <p:cNvPr id="15" name="Oval 14"/>
          <p:cNvSpPr/>
          <p:nvPr/>
        </p:nvSpPr>
        <p:spPr>
          <a:xfrm>
            <a:off x="5884065" y="4131197"/>
            <a:ext cx="547967" cy="484909"/>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p:cNvCxnSpPr>
            <a:stCxn id="17" idx="1"/>
            <a:endCxn id="15" idx="6"/>
          </p:cNvCxnSpPr>
          <p:nvPr/>
        </p:nvCxnSpPr>
        <p:spPr>
          <a:xfrm flipH="1">
            <a:off x="6432032" y="4202921"/>
            <a:ext cx="806968" cy="170731"/>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239000" y="4018255"/>
            <a:ext cx="1458688" cy="369332"/>
          </a:xfrm>
          <a:prstGeom prst="rect">
            <a:avLst/>
          </a:prstGeom>
          <a:noFill/>
        </p:spPr>
        <p:txBody>
          <a:bodyPr wrap="square" rtlCol="0">
            <a:spAutoFit/>
          </a:bodyPr>
          <a:lstStyle/>
          <a:p>
            <a:r>
              <a:rPr lang="en-US" dirty="0" smtClean="0">
                <a:solidFill>
                  <a:srgbClr val="FF0000"/>
                </a:solidFill>
              </a:rPr>
              <a:t>Non-treated</a:t>
            </a:r>
            <a:endParaRPr lang="en-US" dirty="0">
              <a:solidFill>
                <a:srgbClr val="FF0000"/>
              </a:solidFill>
            </a:endParaRPr>
          </a:p>
        </p:txBody>
      </p:sp>
    </p:spTree>
    <p:extLst>
      <p:ext uri="{BB962C8B-B14F-4D97-AF65-F5344CB8AC3E}">
        <p14:creationId xmlns:p14="http://schemas.microsoft.com/office/powerpoint/2010/main" val="1199250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Externalities in RCTs</a:t>
            </a: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65710478"/>
              </p:ext>
            </p:extLst>
          </p:nvPr>
        </p:nvGraphicFramePr>
        <p:xfrm>
          <a:off x="2644709" y="1219200"/>
          <a:ext cx="3868738" cy="552450"/>
        </p:xfrm>
        <a:graphic>
          <a:graphicData uri="http://schemas.openxmlformats.org/presentationml/2006/ole">
            <mc:AlternateContent xmlns:mc="http://schemas.openxmlformats.org/markup-compatibility/2006">
              <mc:Choice xmlns:v="urn:schemas-microsoft-com:vml" Requires="v">
                <p:oleObj spid="_x0000_s19478" name="Equation" r:id="rId3" imgW="1688760" imgH="241200" progId="Equation.DSMT4">
                  <p:embed/>
                </p:oleObj>
              </mc:Choice>
              <mc:Fallback>
                <p:oleObj name="Equation" r:id="rId3" imgW="1688760" imgH="241200" progId="Equation.DSMT4">
                  <p:embed/>
                  <p:pic>
                    <p:nvPicPr>
                      <p:cNvPr id="0" name=""/>
                      <p:cNvPicPr>
                        <a:picLocks noChangeAspect="1" noChangeArrowheads="1"/>
                      </p:cNvPicPr>
                      <p:nvPr/>
                    </p:nvPicPr>
                    <p:blipFill>
                      <a:blip r:embed="rId4"/>
                      <a:srcRect/>
                      <a:stretch>
                        <a:fillRect/>
                      </a:stretch>
                    </p:blipFill>
                    <p:spPr bwMode="auto">
                      <a:xfrm>
                        <a:off x="2644709" y="1219200"/>
                        <a:ext cx="3868738" cy="552450"/>
                      </a:xfrm>
                      <a:prstGeom prst="rect">
                        <a:avLst/>
                      </a:prstGeom>
                      <a:noFill/>
                      <a:ln>
                        <a:noFill/>
                      </a:ln>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606336842"/>
              </p:ext>
            </p:extLst>
          </p:nvPr>
        </p:nvGraphicFramePr>
        <p:xfrm>
          <a:off x="6248400" y="1824990"/>
          <a:ext cx="1744662" cy="552450"/>
        </p:xfrm>
        <a:graphic>
          <a:graphicData uri="http://schemas.openxmlformats.org/presentationml/2006/ole">
            <mc:AlternateContent xmlns:mc="http://schemas.openxmlformats.org/markup-compatibility/2006">
              <mc:Choice xmlns:v="urn:schemas-microsoft-com:vml" Requires="v">
                <p:oleObj spid="_x0000_s19479" name="Equation" r:id="rId5" imgW="761760" imgH="241200" progId="Equation.DSMT4">
                  <p:embed/>
                </p:oleObj>
              </mc:Choice>
              <mc:Fallback>
                <p:oleObj name="Equation" r:id="rId5" imgW="761760" imgH="241200" progId="Equation.DSMT4">
                  <p:embed/>
                  <p:pic>
                    <p:nvPicPr>
                      <p:cNvPr id="0" name=""/>
                      <p:cNvPicPr>
                        <a:picLocks noChangeAspect="1" noChangeArrowheads="1"/>
                      </p:cNvPicPr>
                      <p:nvPr/>
                    </p:nvPicPr>
                    <p:blipFill>
                      <a:blip r:embed="rId6"/>
                      <a:srcRect/>
                      <a:stretch>
                        <a:fillRect/>
                      </a:stretch>
                    </p:blipFill>
                    <p:spPr bwMode="auto">
                      <a:xfrm>
                        <a:off x="6248400" y="1824990"/>
                        <a:ext cx="1744662"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 name="Content Placeholder 2"/>
          <p:cNvSpPr txBox="1">
            <a:spLocks/>
          </p:cNvSpPr>
          <p:nvPr/>
        </p:nvSpPr>
        <p:spPr bwMode="auto">
          <a:xfrm>
            <a:off x="471898" y="1748790"/>
            <a:ext cx="82296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r>
              <a:rPr lang="en-US" kern="0" dirty="0" smtClean="0"/>
              <a:t>Control-group contamination:</a:t>
            </a:r>
            <a:endParaRPr lang="en-US" kern="0" dirty="0" smtClean="0"/>
          </a:p>
        </p:txBody>
      </p:sp>
      <p:sp>
        <p:nvSpPr>
          <p:cNvPr id="18" name="Content Placeholder 2"/>
          <p:cNvSpPr txBox="1">
            <a:spLocks/>
          </p:cNvSpPr>
          <p:nvPr/>
        </p:nvSpPr>
        <p:spPr bwMode="auto">
          <a:xfrm>
            <a:off x="506730" y="2434590"/>
            <a:ext cx="8229600" cy="2097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spcBef>
                <a:spcPts val="0"/>
              </a:spcBef>
              <a:spcAft>
                <a:spcPts val="1200"/>
              </a:spcAft>
            </a:pPr>
            <a:r>
              <a:rPr lang="en-US" kern="0" dirty="0" smtClean="0"/>
              <a:t>Two possibilities: </a:t>
            </a:r>
          </a:p>
          <a:p>
            <a:pPr lvl="1">
              <a:spcBef>
                <a:spcPts val="0"/>
              </a:spcBef>
              <a:spcAft>
                <a:spcPts val="1200"/>
              </a:spcAft>
            </a:pPr>
            <a:r>
              <a:rPr lang="en-US" kern="0" dirty="0" smtClean="0"/>
              <a:t>Treatment has positive externality:</a:t>
            </a:r>
          </a:p>
          <a:p>
            <a:pPr lvl="2">
              <a:spcBef>
                <a:spcPts val="0"/>
              </a:spcBef>
              <a:spcAft>
                <a:spcPts val="1200"/>
              </a:spcAft>
            </a:pPr>
            <a:r>
              <a:rPr lang="en-US" kern="0" dirty="0" smtClean="0"/>
              <a:t>It’s harder to show the treatment has a positive impact, since both </a:t>
            </a:r>
            <a:r>
              <a:rPr lang="en-US" i="1" kern="0" dirty="0" smtClean="0"/>
              <a:t>Y</a:t>
            </a:r>
            <a:r>
              <a:rPr lang="en-US" i="1" kern="0" baseline="-25000" dirty="0" smtClean="0"/>
              <a:t>1,i</a:t>
            </a:r>
            <a:r>
              <a:rPr lang="en-US" kern="0" dirty="0" smtClean="0"/>
              <a:t> and </a:t>
            </a:r>
            <a:r>
              <a:rPr lang="en-US" i="1" kern="0" dirty="0" smtClean="0"/>
              <a:t>Y</a:t>
            </a:r>
            <a:r>
              <a:rPr lang="en-US" i="1" kern="0" baseline="-25000" dirty="0" smtClean="0"/>
              <a:t>0,i </a:t>
            </a:r>
            <a:r>
              <a:rPr lang="en-US" kern="0" dirty="0" smtClean="0">
                <a:sym typeface="Symbol"/>
              </a:rPr>
              <a:t></a:t>
            </a:r>
          </a:p>
        </p:txBody>
      </p:sp>
      <p:graphicFrame>
        <p:nvGraphicFramePr>
          <p:cNvPr id="4" name="Object 3"/>
          <p:cNvGraphicFramePr>
            <a:graphicFrameLocks noChangeAspect="1"/>
          </p:cNvGraphicFramePr>
          <p:nvPr>
            <p:extLst>
              <p:ext uri="{D42A27DB-BD31-4B8C-83A1-F6EECF244321}">
                <p14:modId xmlns:p14="http://schemas.microsoft.com/office/powerpoint/2010/main" val="2286571686"/>
              </p:ext>
            </p:extLst>
          </p:nvPr>
        </p:nvGraphicFramePr>
        <p:xfrm>
          <a:off x="6858000" y="4672672"/>
          <a:ext cx="1570037" cy="587375"/>
        </p:xfrm>
        <a:graphic>
          <a:graphicData uri="http://schemas.openxmlformats.org/presentationml/2006/ole">
            <mc:AlternateContent xmlns:mc="http://schemas.openxmlformats.org/markup-compatibility/2006">
              <mc:Choice xmlns:v="urn:schemas-microsoft-com:vml" Requires="v">
                <p:oleObj spid="_x0000_s19480" name="Equation" r:id="rId7" imgW="685800" imgH="241200" progId="Equation.DSMT4">
                  <p:embed/>
                </p:oleObj>
              </mc:Choice>
              <mc:Fallback>
                <p:oleObj name="Equation" r:id="rId7" imgW="685800" imgH="241200" progId="Equation.DSMT4">
                  <p:embed/>
                  <p:pic>
                    <p:nvPicPr>
                      <p:cNvPr id="0" name="Object 6"/>
                      <p:cNvPicPr>
                        <a:picLocks noChangeAspect="1" noChangeArrowheads="1"/>
                      </p:cNvPicPr>
                      <p:nvPr/>
                    </p:nvPicPr>
                    <p:blipFill>
                      <a:blip r:embed="rId8"/>
                      <a:srcRect/>
                      <a:stretch>
                        <a:fillRect/>
                      </a:stretch>
                    </p:blipFill>
                    <p:spPr bwMode="auto">
                      <a:xfrm>
                        <a:off x="6858000" y="4672672"/>
                        <a:ext cx="1570037" cy="587375"/>
                      </a:xfrm>
                      <a:prstGeom prst="rect">
                        <a:avLst/>
                      </a:prstGeom>
                      <a:noFill/>
                      <a:ln>
                        <a:noFill/>
                      </a:ln>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643869629"/>
              </p:ext>
            </p:extLst>
          </p:nvPr>
        </p:nvGraphicFramePr>
        <p:xfrm>
          <a:off x="6705600" y="3048000"/>
          <a:ext cx="1570037" cy="587375"/>
        </p:xfrm>
        <a:graphic>
          <a:graphicData uri="http://schemas.openxmlformats.org/presentationml/2006/ole">
            <mc:AlternateContent xmlns:mc="http://schemas.openxmlformats.org/markup-compatibility/2006">
              <mc:Choice xmlns:v="urn:schemas-microsoft-com:vml" Requires="v">
                <p:oleObj spid="_x0000_s19481" name="Equation" r:id="rId9" imgW="685800" imgH="241200" progId="Equation.DSMT4">
                  <p:embed/>
                </p:oleObj>
              </mc:Choice>
              <mc:Fallback>
                <p:oleObj name="Equation" r:id="rId9" imgW="685800" imgH="241200" progId="Equation.DSMT4">
                  <p:embed/>
                  <p:pic>
                    <p:nvPicPr>
                      <p:cNvPr id="0" name="Object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05600" y="3048000"/>
                        <a:ext cx="1570037"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9" name="Content Placeholder 2"/>
          <p:cNvSpPr txBox="1">
            <a:spLocks/>
          </p:cNvSpPr>
          <p:nvPr/>
        </p:nvSpPr>
        <p:spPr bwMode="auto">
          <a:xfrm>
            <a:off x="442590" y="4718538"/>
            <a:ext cx="8229600" cy="1973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lvl="1">
              <a:spcBef>
                <a:spcPts val="0"/>
              </a:spcBef>
              <a:spcAft>
                <a:spcPts val="1200"/>
              </a:spcAft>
            </a:pPr>
            <a:r>
              <a:rPr lang="en-US" kern="0" dirty="0" smtClean="0">
                <a:sym typeface="Symbol"/>
              </a:rPr>
              <a:t>Treatment has negative externality:</a:t>
            </a:r>
          </a:p>
          <a:p>
            <a:pPr lvl="2">
              <a:spcBef>
                <a:spcPts val="0"/>
              </a:spcBef>
              <a:spcAft>
                <a:spcPts val="1200"/>
              </a:spcAft>
            </a:pPr>
            <a:r>
              <a:rPr lang="en-US" kern="0" dirty="0" smtClean="0">
                <a:sym typeface="Symbol"/>
              </a:rPr>
              <a:t>You conclude the treatment had a positive impact when maybe it didn’t </a:t>
            </a:r>
          </a:p>
          <a:p>
            <a:pPr lvl="2">
              <a:spcBef>
                <a:spcPts val="0"/>
              </a:spcBef>
              <a:spcAft>
                <a:spcPts val="1200"/>
              </a:spcAft>
            </a:pPr>
            <a:r>
              <a:rPr lang="en-US" kern="0" dirty="0" smtClean="0">
                <a:sym typeface="Symbol"/>
              </a:rPr>
              <a:t>Is treatment group better off, or control worse off?</a:t>
            </a:r>
            <a:endParaRPr lang="en-US" kern="0" dirty="0" smtClean="0"/>
          </a:p>
        </p:txBody>
      </p:sp>
    </p:spTree>
    <p:extLst>
      <p:ext uri="{BB962C8B-B14F-4D97-AF65-F5344CB8AC3E}">
        <p14:creationId xmlns:p14="http://schemas.microsoft.com/office/powerpoint/2010/main" val="1936394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t>Linkages and Worms</a:t>
            </a:r>
          </a:p>
        </p:txBody>
      </p:sp>
      <p:sp>
        <p:nvSpPr>
          <p:cNvPr id="3" name="Content Placeholder 2"/>
          <p:cNvSpPr>
            <a:spLocks noGrp="1"/>
          </p:cNvSpPr>
          <p:nvPr>
            <p:ph idx="1"/>
          </p:nvPr>
        </p:nvSpPr>
        <p:spPr/>
        <p:txBody>
          <a:bodyPr/>
          <a:lstStyle/>
          <a:p>
            <a:pPr marL="685800" indent="-228600">
              <a:lnSpc>
                <a:spcPct val="80000"/>
              </a:lnSpc>
              <a:defRPr/>
            </a:pPr>
            <a:endParaRPr lang="en-US" sz="2800" dirty="0" smtClean="0"/>
          </a:p>
          <a:p>
            <a:pPr marL="514350" indent="-457200">
              <a:defRPr/>
            </a:pPr>
            <a:r>
              <a:rPr lang="en-US" sz="2800" dirty="0" smtClean="0"/>
              <a:t>Linkages transmit impacts from the treatment group to others in the local population</a:t>
            </a:r>
          </a:p>
          <a:p>
            <a:pPr marL="514350" indent="-457200">
              <a:defRPr/>
            </a:pPr>
            <a:r>
              <a:rPr lang="en-US" sz="2800" dirty="0" smtClean="0"/>
              <a:t>…creating higher-level impacts</a:t>
            </a:r>
          </a:p>
          <a:p>
            <a:pPr marL="514350" indent="-457200">
              <a:defRPr/>
            </a:pPr>
            <a:r>
              <a:rPr lang="en-US" sz="2800" dirty="0" smtClean="0"/>
              <a:t>Here’s a picture to illustrate our Africa work</a:t>
            </a:r>
          </a:p>
          <a:p>
            <a:pPr>
              <a:defRPr/>
            </a:pPr>
            <a:endParaRPr lang="en-US" dirty="0"/>
          </a:p>
        </p:txBody>
      </p:sp>
    </p:spTree>
    <p:extLst>
      <p:ext uri="{BB962C8B-B14F-4D97-AF65-F5344CB8AC3E}">
        <p14:creationId xmlns:p14="http://schemas.microsoft.com/office/powerpoint/2010/main" val="26881286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reeform 2"/>
          <p:cNvSpPr>
            <a:spLocks/>
          </p:cNvSpPr>
          <p:nvPr/>
        </p:nvSpPr>
        <p:spPr bwMode="auto">
          <a:xfrm flipH="1">
            <a:off x="1855788" y="1250950"/>
            <a:ext cx="962025" cy="44450"/>
          </a:xfrm>
          <a:custGeom>
            <a:avLst/>
            <a:gdLst>
              <a:gd name="T0" fmla="*/ 0 w 192"/>
              <a:gd name="T1" fmla="*/ 1058839900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00206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2" name="Text Box 9"/>
          <p:cNvSpPr txBox="1">
            <a:spLocks noChangeArrowheads="1"/>
          </p:cNvSpPr>
          <p:nvPr/>
        </p:nvSpPr>
        <p:spPr bwMode="auto">
          <a:xfrm>
            <a:off x="1054100" y="736600"/>
            <a:ext cx="15430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en-US" altLang="en-US" sz="2800"/>
              <a:t>Transfer</a:t>
            </a: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4513" y="736600"/>
            <a:ext cx="836612" cy="96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0463" y="2382838"/>
            <a:ext cx="512762" cy="625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78650" y="2573338"/>
            <a:ext cx="1700213" cy="815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71988" y="3544888"/>
            <a:ext cx="468312"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Freeform 2"/>
          <p:cNvSpPr>
            <a:spLocks/>
          </p:cNvSpPr>
          <p:nvPr/>
        </p:nvSpPr>
        <p:spPr bwMode="auto">
          <a:xfrm flipH="1">
            <a:off x="3589338" y="1622425"/>
            <a:ext cx="779462" cy="815975"/>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00206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pic>
        <p:nvPicPr>
          <p:cNvPr id="20" name="Picture 1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02275" y="1011238"/>
            <a:ext cx="808038" cy="896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Freeform 2"/>
          <p:cNvSpPr>
            <a:spLocks/>
          </p:cNvSpPr>
          <p:nvPr/>
        </p:nvSpPr>
        <p:spPr bwMode="auto">
          <a:xfrm rot="7181796" flipH="1">
            <a:off x="5414962" y="2149476"/>
            <a:ext cx="581025" cy="44450"/>
          </a:xfrm>
          <a:custGeom>
            <a:avLst/>
            <a:gdLst>
              <a:gd name="T0" fmla="*/ 0 w 192"/>
              <a:gd name="T1" fmla="*/ 1058839900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00206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nvGrpSpPr>
          <p:cNvPr id="3" name="Group 2"/>
          <p:cNvGrpSpPr>
            <a:grpSpLocks/>
          </p:cNvGrpSpPr>
          <p:nvPr/>
        </p:nvGrpSpPr>
        <p:grpSpPr bwMode="auto">
          <a:xfrm>
            <a:off x="3690938" y="2644775"/>
            <a:ext cx="1562100" cy="936625"/>
            <a:chOff x="1416519" y="2760603"/>
            <a:chExt cx="1562175" cy="936479"/>
          </a:xfrm>
        </p:grpSpPr>
        <p:pic>
          <p:nvPicPr>
            <p:cNvPr id="28721"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16519" y="3124200"/>
              <a:ext cx="1114113" cy="572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72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84154" y="2760603"/>
              <a:ext cx="594540" cy="721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1" name="Freeform 2"/>
          <p:cNvSpPr>
            <a:spLocks/>
          </p:cNvSpPr>
          <p:nvPr/>
        </p:nvSpPr>
        <p:spPr bwMode="auto">
          <a:xfrm rot="3192397">
            <a:off x="6310312" y="2876551"/>
            <a:ext cx="296863" cy="512762"/>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00206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nvGrpSpPr>
          <p:cNvPr id="4" name="Group 5"/>
          <p:cNvGrpSpPr>
            <a:grpSpLocks/>
          </p:cNvGrpSpPr>
          <p:nvPr/>
        </p:nvGrpSpPr>
        <p:grpSpPr bwMode="auto">
          <a:xfrm>
            <a:off x="1692275" y="3021013"/>
            <a:ext cx="1727200" cy="2219325"/>
            <a:chOff x="1692434" y="3078409"/>
            <a:chExt cx="1727692" cy="2220341"/>
          </a:xfrm>
        </p:grpSpPr>
        <p:sp>
          <p:nvSpPr>
            <p:cNvPr id="28719" name="Text Box 42"/>
            <p:cNvSpPr txBox="1">
              <a:spLocks noChangeArrowheads="1"/>
            </p:cNvSpPr>
            <p:nvPr/>
          </p:nvSpPr>
          <p:spPr bwMode="auto">
            <a:xfrm>
              <a:off x="1692434" y="4713974"/>
              <a:ext cx="1203166"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en-US" altLang="en-US" sz="1600">
                  <a:solidFill>
                    <a:schemeClr val="bg1"/>
                  </a:solidFill>
                </a:rPr>
                <a:t>Rest of Zimbabwe</a:t>
              </a:r>
            </a:p>
          </p:txBody>
        </p:sp>
        <p:sp>
          <p:nvSpPr>
            <p:cNvPr id="28720" name="Freeform 2"/>
            <p:cNvSpPr>
              <a:spLocks/>
            </p:cNvSpPr>
            <p:nvPr/>
          </p:nvSpPr>
          <p:spPr bwMode="auto">
            <a:xfrm rot="1970475" flipH="1" flipV="1">
              <a:off x="2327658" y="3078409"/>
              <a:ext cx="1092468" cy="1321835"/>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00206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grpSp>
        <p:nvGrpSpPr>
          <p:cNvPr id="5" name="Group 38"/>
          <p:cNvGrpSpPr>
            <a:grpSpLocks/>
          </p:cNvGrpSpPr>
          <p:nvPr/>
        </p:nvGrpSpPr>
        <p:grpSpPr bwMode="auto">
          <a:xfrm flipV="1">
            <a:off x="3343275" y="3275013"/>
            <a:ext cx="1541463" cy="987425"/>
            <a:chOff x="1692434" y="4059103"/>
            <a:chExt cx="838198" cy="1239646"/>
          </a:xfrm>
        </p:grpSpPr>
        <p:sp>
          <p:nvSpPr>
            <p:cNvPr id="28717" name="Text Box 42"/>
            <p:cNvSpPr txBox="1">
              <a:spLocks noChangeArrowheads="1"/>
            </p:cNvSpPr>
            <p:nvPr/>
          </p:nvSpPr>
          <p:spPr bwMode="auto">
            <a:xfrm>
              <a:off x="1692434" y="4873469"/>
              <a:ext cx="838198" cy="42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en-US" altLang="en-US" sz="1600">
                  <a:solidFill>
                    <a:schemeClr val="bg1"/>
                  </a:solidFill>
                </a:rPr>
                <a:t>Rest of World</a:t>
              </a:r>
            </a:p>
          </p:txBody>
        </p:sp>
        <p:sp>
          <p:nvSpPr>
            <p:cNvPr id="28718" name="Freeform 2"/>
            <p:cNvSpPr>
              <a:spLocks/>
            </p:cNvSpPr>
            <p:nvPr/>
          </p:nvSpPr>
          <p:spPr bwMode="auto">
            <a:xfrm rot="1970475" flipH="1">
              <a:off x="1863876" y="4059103"/>
              <a:ext cx="398693" cy="593014"/>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00206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
        <p:nvSpPr>
          <p:cNvPr id="45" name="Freeform 2"/>
          <p:cNvSpPr>
            <a:spLocks/>
          </p:cNvSpPr>
          <p:nvPr/>
        </p:nvSpPr>
        <p:spPr bwMode="auto">
          <a:xfrm rot="6266215" flipH="1">
            <a:off x="3828256" y="4074319"/>
            <a:ext cx="581025" cy="46038"/>
          </a:xfrm>
          <a:custGeom>
            <a:avLst/>
            <a:gdLst>
              <a:gd name="T0" fmla="*/ 0 w 192"/>
              <a:gd name="T1" fmla="*/ 1176425319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000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7" name="Freeform 2"/>
          <p:cNvSpPr>
            <a:spLocks/>
          </p:cNvSpPr>
          <p:nvPr/>
        </p:nvSpPr>
        <p:spPr bwMode="auto">
          <a:xfrm rot="3228500" flipH="1" flipV="1">
            <a:off x="6158706" y="2732882"/>
            <a:ext cx="301625" cy="512762"/>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000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9" name="Freeform 2"/>
          <p:cNvSpPr>
            <a:spLocks/>
          </p:cNvSpPr>
          <p:nvPr/>
        </p:nvSpPr>
        <p:spPr bwMode="auto">
          <a:xfrm rot="18147683" flipH="1">
            <a:off x="5553869" y="2264569"/>
            <a:ext cx="581025" cy="46037"/>
          </a:xfrm>
          <a:custGeom>
            <a:avLst/>
            <a:gdLst>
              <a:gd name="T0" fmla="*/ 0 w 192"/>
              <a:gd name="T1" fmla="*/ 1176348614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000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pic>
        <p:nvPicPr>
          <p:cNvPr id="71" name="Picture 7"/>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615238" y="4978400"/>
            <a:ext cx="701675"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13675" y="5583238"/>
            <a:ext cx="292100" cy="334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5"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172450" y="5438775"/>
            <a:ext cx="290513" cy="33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 name="Freeform 2"/>
          <p:cNvSpPr>
            <a:spLocks/>
          </p:cNvSpPr>
          <p:nvPr/>
        </p:nvSpPr>
        <p:spPr bwMode="auto">
          <a:xfrm rot="16620598" flipV="1">
            <a:off x="2934495" y="3294856"/>
            <a:ext cx="404812" cy="904875"/>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0000"/>
            </a:solidFill>
            <a:prstDash val="sysDot"/>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pic>
        <p:nvPicPr>
          <p:cNvPr id="100" name="Picture 1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316288" y="4244975"/>
            <a:ext cx="5080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8695" name="Group 111"/>
          <p:cNvGrpSpPr>
            <a:grpSpLocks/>
          </p:cNvGrpSpPr>
          <p:nvPr/>
        </p:nvGrpSpPr>
        <p:grpSpPr bwMode="auto">
          <a:xfrm>
            <a:off x="3887788" y="4656138"/>
            <a:ext cx="469900" cy="428625"/>
            <a:chOff x="5450087" y="1105487"/>
            <a:chExt cx="911212" cy="1042964"/>
          </a:xfrm>
        </p:grpSpPr>
        <p:pic>
          <p:nvPicPr>
            <p:cNvPr id="28714" name="Picture 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450087" y="1411825"/>
              <a:ext cx="433557" cy="529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715" name="Picture 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48886" y="1105487"/>
              <a:ext cx="414018" cy="505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716" name="Picture 5"/>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996989" y="1703274"/>
              <a:ext cx="364310" cy="445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3" name="Oval 12"/>
          <p:cNvSpPr>
            <a:spLocks noChangeArrowheads="1"/>
          </p:cNvSpPr>
          <p:nvPr/>
        </p:nvSpPr>
        <p:spPr bwMode="auto">
          <a:xfrm>
            <a:off x="2817813" y="549275"/>
            <a:ext cx="1206500" cy="1057275"/>
          </a:xfrm>
          <a:prstGeom prst="ellipse">
            <a:avLst/>
          </a:prstGeom>
          <a:noFill/>
          <a:ln w="9525" algn="ctr">
            <a:solidFill>
              <a:srgbClr val="00B050"/>
            </a:solidFill>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en-US" altLang="en-US" sz="4400" i="1">
              <a:solidFill>
                <a:schemeClr val="tx2"/>
              </a:solidFill>
              <a:latin typeface="Times New Roman" pitchFamily="18" charset="0"/>
            </a:endParaRPr>
          </a:p>
        </p:txBody>
      </p:sp>
      <p:sp>
        <p:nvSpPr>
          <p:cNvPr id="124" name="Freeform 2"/>
          <p:cNvSpPr>
            <a:spLocks/>
          </p:cNvSpPr>
          <p:nvPr/>
        </p:nvSpPr>
        <p:spPr bwMode="auto">
          <a:xfrm rot="5757287" flipH="1">
            <a:off x="4110038" y="801688"/>
            <a:ext cx="360362" cy="328612"/>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00B05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25" name="Text Box 9"/>
          <p:cNvSpPr txBox="1">
            <a:spLocks noChangeArrowheads="1"/>
          </p:cNvSpPr>
          <p:nvPr/>
        </p:nvSpPr>
        <p:spPr bwMode="auto">
          <a:xfrm>
            <a:off x="3670300" y="287338"/>
            <a:ext cx="1863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en-US" altLang="en-US" sz="2800">
                <a:solidFill>
                  <a:srgbClr val="00B050"/>
                </a:solidFill>
              </a:rPr>
              <a:t>Treatment</a:t>
            </a:r>
          </a:p>
        </p:txBody>
      </p:sp>
      <p:sp>
        <p:nvSpPr>
          <p:cNvPr id="126" name="Oval 125"/>
          <p:cNvSpPr>
            <a:spLocks noChangeArrowheads="1"/>
          </p:cNvSpPr>
          <p:nvPr/>
        </p:nvSpPr>
        <p:spPr bwMode="auto">
          <a:xfrm>
            <a:off x="7504113" y="4740275"/>
            <a:ext cx="958850" cy="857250"/>
          </a:xfrm>
          <a:prstGeom prst="ellipse">
            <a:avLst/>
          </a:prstGeom>
          <a:noFill/>
          <a:ln w="9525"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en-US" altLang="en-US" sz="4400" i="1">
              <a:solidFill>
                <a:schemeClr val="tx2"/>
              </a:solidFill>
              <a:latin typeface="Times New Roman" pitchFamily="18" charset="0"/>
            </a:endParaRPr>
          </a:p>
        </p:txBody>
      </p:sp>
      <p:sp>
        <p:nvSpPr>
          <p:cNvPr id="127" name="Text Box 9"/>
          <p:cNvSpPr txBox="1">
            <a:spLocks noChangeArrowheads="1"/>
          </p:cNvSpPr>
          <p:nvPr/>
        </p:nvSpPr>
        <p:spPr bwMode="auto">
          <a:xfrm>
            <a:off x="7305675" y="4035425"/>
            <a:ext cx="16716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en-US" altLang="en-US" sz="2800">
                <a:solidFill>
                  <a:srgbClr val="00B050"/>
                </a:solidFill>
              </a:rPr>
              <a:t>Control?</a:t>
            </a:r>
          </a:p>
        </p:txBody>
      </p:sp>
      <p:sp>
        <p:nvSpPr>
          <p:cNvPr id="128" name="Freeform 2"/>
          <p:cNvSpPr>
            <a:spLocks/>
          </p:cNvSpPr>
          <p:nvPr/>
        </p:nvSpPr>
        <p:spPr bwMode="auto">
          <a:xfrm rot="3135293" flipH="1">
            <a:off x="7879557" y="4585493"/>
            <a:ext cx="361950" cy="328613"/>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00B05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nvGrpSpPr>
          <p:cNvPr id="28" name="Group 128"/>
          <p:cNvGrpSpPr>
            <a:grpSpLocks/>
          </p:cNvGrpSpPr>
          <p:nvPr/>
        </p:nvGrpSpPr>
        <p:grpSpPr bwMode="auto">
          <a:xfrm rot="-9354052">
            <a:off x="7915275" y="3302000"/>
            <a:ext cx="604838" cy="739775"/>
            <a:chOff x="1087783" y="1872336"/>
            <a:chExt cx="665709" cy="1186545"/>
          </a:xfrm>
        </p:grpSpPr>
        <p:sp>
          <p:nvSpPr>
            <p:cNvPr id="28712" name="Freeform 2"/>
            <p:cNvSpPr>
              <a:spLocks/>
            </p:cNvSpPr>
            <p:nvPr/>
          </p:nvSpPr>
          <p:spPr bwMode="auto">
            <a:xfrm flipH="1">
              <a:off x="1182121" y="1872336"/>
              <a:ext cx="571371" cy="1150257"/>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00206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8713" name="Freeform 2"/>
            <p:cNvSpPr>
              <a:spLocks/>
            </p:cNvSpPr>
            <p:nvPr/>
          </p:nvSpPr>
          <p:spPr bwMode="auto">
            <a:xfrm rot="10800000" flipH="1">
              <a:off x="1087783" y="1908624"/>
              <a:ext cx="571371" cy="1150257"/>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000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pic>
        <p:nvPicPr>
          <p:cNvPr id="132" name="Picture 11"/>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884738" y="2092325"/>
            <a:ext cx="617537" cy="776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168" name="Group 132"/>
          <p:cNvGrpSpPr>
            <a:grpSpLocks/>
          </p:cNvGrpSpPr>
          <p:nvPr/>
        </p:nvGrpSpPr>
        <p:grpSpPr bwMode="auto">
          <a:xfrm>
            <a:off x="5030788" y="3308350"/>
            <a:ext cx="838200" cy="631825"/>
            <a:chOff x="5678016" y="4083051"/>
            <a:chExt cx="1221614" cy="1228646"/>
          </a:xfrm>
        </p:grpSpPr>
        <p:pic>
          <p:nvPicPr>
            <p:cNvPr id="28709" name="Picture 9"/>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678016" y="4395487"/>
              <a:ext cx="610807" cy="610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710" name="Picture 9"/>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116572" y="4083051"/>
              <a:ext cx="610807" cy="610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711" name="Picture 9"/>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288823" y="4700890"/>
              <a:ext cx="610807" cy="610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169" name="Group 142"/>
          <p:cNvGrpSpPr>
            <a:grpSpLocks/>
          </p:cNvGrpSpPr>
          <p:nvPr/>
        </p:nvGrpSpPr>
        <p:grpSpPr bwMode="auto">
          <a:xfrm>
            <a:off x="1182688" y="3489325"/>
            <a:ext cx="1414462" cy="903288"/>
            <a:chOff x="4034342" y="4045135"/>
            <a:chExt cx="889185" cy="531390"/>
          </a:xfrm>
        </p:grpSpPr>
        <p:pic>
          <p:nvPicPr>
            <p:cNvPr id="28707"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34342" y="4082390"/>
              <a:ext cx="743314" cy="494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70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31785" y="4045135"/>
              <a:ext cx="291742" cy="335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2" name="Freeform 2"/>
          <p:cNvSpPr>
            <a:spLocks/>
          </p:cNvSpPr>
          <p:nvPr/>
        </p:nvSpPr>
        <p:spPr bwMode="auto">
          <a:xfrm rot="11237948" flipH="1">
            <a:off x="3378200" y="1743075"/>
            <a:ext cx="766763" cy="619125"/>
          </a:xfrm>
          <a:custGeom>
            <a:avLst/>
            <a:gdLst>
              <a:gd name="T0" fmla="*/ 0 w 192"/>
              <a:gd name="T1" fmla="*/ 2147483647 h 288"/>
              <a:gd name="T2" fmla="*/ 2147483647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000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Tree>
    <p:extLst>
      <p:ext uri="{BB962C8B-B14F-4D97-AF65-F5344CB8AC3E}">
        <p14:creationId xmlns:p14="http://schemas.microsoft.com/office/powerpoint/2010/main" val="39959521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17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16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16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17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2"/>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362"/>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4"/>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5"/>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99"/>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45"/>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52"/>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nodeType="clickEffect">
                                  <p:stCondLst>
                                    <p:cond delay="0"/>
                                  </p:stCondLst>
                                  <p:childTnLst>
                                    <p:set>
                                      <p:cBhvr>
                                        <p:cTn id="60" dur="1" fill="hold">
                                          <p:stCondLst>
                                            <p:cond delay="0"/>
                                          </p:stCondLst>
                                        </p:cTn>
                                        <p:tgtEl>
                                          <p:spTgt spid="75"/>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74"/>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71"/>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7171"/>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47"/>
                                        </p:tgtEl>
                                        <p:attrNameLst>
                                          <p:attrName>style.visibility</p:attrName>
                                        </p:attrNameLst>
                                      </p:cBhvr>
                                      <p:to>
                                        <p:strVal val="visible"/>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127"/>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126"/>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128"/>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nimBg="1"/>
      <p:bldP spid="42" grpId="0"/>
      <p:bldP spid="25" grpId="0" animBg="1"/>
      <p:bldP spid="21" grpId="0" animBg="1"/>
      <p:bldP spid="31" grpId="0" animBg="1"/>
      <p:bldP spid="45" grpId="0" animBg="1"/>
      <p:bldP spid="47" grpId="0" animBg="1"/>
      <p:bldP spid="49" grpId="0" animBg="1"/>
      <p:bldP spid="99" grpId="0" animBg="1"/>
      <p:bldP spid="13" grpId="0" animBg="1"/>
      <p:bldP spid="124" grpId="0" animBg="1"/>
      <p:bldP spid="125" grpId="0"/>
      <p:bldP spid="126" grpId="0" animBg="1"/>
      <p:bldP spid="127" grpId="0"/>
      <p:bldP spid="128" grpId="0" animBg="1"/>
      <p:bldP spid="15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t>The Ethics of Randomized Control Trials</a:t>
            </a:r>
          </a:p>
        </p:txBody>
      </p:sp>
      <p:pic>
        <p:nvPicPr>
          <p:cNvPr id="2253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1981200"/>
            <a:ext cx="8905875" cy="336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mtClean="0"/>
              <a:t>1.  Do No Harm?</a:t>
            </a:r>
          </a:p>
        </p:txBody>
      </p:sp>
      <p:sp>
        <p:nvSpPr>
          <p:cNvPr id="23555" name="Content Placeholder 2"/>
          <p:cNvSpPr>
            <a:spLocks noGrp="1"/>
          </p:cNvSpPr>
          <p:nvPr>
            <p:ph idx="1"/>
          </p:nvPr>
        </p:nvSpPr>
        <p:spPr>
          <a:xfrm>
            <a:off x="457200" y="1981200"/>
            <a:ext cx="8229600" cy="4144963"/>
          </a:xfrm>
        </p:spPr>
        <p:txBody>
          <a:bodyPr/>
          <a:lstStyle/>
          <a:p>
            <a:pPr>
              <a:spcAft>
                <a:spcPts val="1200"/>
              </a:spcAft>
            </a:pPr>
            <a:r>
              <a:rPr lang="en-US" sz="2800" dirty="0" err="1" smtClean="0"/>
              <a:t>Gugerty</a:t>
            </a:r>
            <a:r>
              <a:rPr lang="en-US" sz="2800" dirty="0" smtClean="0"/>
              <a:t> and Kremer (2008) tests whether grants of money to women’s organizations in Kenya distorts them and leads to the exclusion of poorer women and their loss of benefits (Answer:  yes.  Experiment arguably hurt poor women to show this.)</a:t>
            </a:r>
          </a:p>
          <a:p>
            <a:pPr>
              <a:spcAft>
                <a:spcPts val="1200"/>
              </a:spcAft>
            </a:pPr>
            <a:r>
              <a:rPr lang="en-US" sz="2800" dirty="0" smtClean="0"/>
              <a:t>Randomly giving loans to people who don’t qualify</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mtClean="0"/>
              <a:t>2.  Informed Consent</a:t>
            </a:r>
          </a:p>
        </p:txBody>
      </p:sp>
      <p:sp>
        <p:nvSpPr>
          <p:cNvPr id="24579" name="Content Placeholder 2"/>
          <p:cNvSpPr>
            <a:spLocks noGrp="1"/>
          </p:cNvSpPr>
          <p:nvPr>
            <p:ph idx="1"/>
          </p:nvPr>
        </p:nvSpPr>
        <p:spPr>
          <a:xfrm>
            <a:off x="457200" y="2057400"/>
            <a:ext cx="8229600" cy="4068763"/>
          </a:xfrm>
        </p:spPr>
        <p:txBody>
          <a:bodyPr/>
          <a:lstStyle/>
          <a:p>
            <a:pPr>
              <a:spcAft>
                <a:spcPts val="1200"/>
              </a:spcAft>
            </a:pPr>
            <a:r>
              <a:rPr lang="en-US" smtClean="0"/>
              <a:t>Individuals are often unaware that they are (or are not) part of an experiment</a:t>
            </a:r>
          </a:p>
          <a:p>
            <a:pPr>
              <a:spcAft>
                <a:spcPts val="1200"/>
              </a:spcAft>
            </a:pPr>
            <a:r>
              <a:rPr lang="en-US" smtClean="0"/>
              <a:t>Biomedical researchers have given this issue much thought, but development economists less so</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smtClean="0"/>
              <a:t>3.  Unblindedness</a:t>
            </a:r>
          </a:p>
        </p:txBody>
      </p:sp>
      <p:sp>
        <p:nvSpPr>
          <p:cNvPr id="25603" name="Content Placeholder 2"/>
          <p:cNvSpPr>
            <a:spLocks noGrp="1"/>
          </p:cNvSpPr>
          <p:nvPr>
            <p:ph idx="1"/>
          </p:nvPr>
        </p:nvSpPr>
        <p:spPr>
          <a:xfrm>
            <a:off x="457200" y="1600200"/>
            <a:ext cx="8229600" cy="4724400"/>
          </a:xfrm>
        </p:spPr>
        <p:txBody>
          <a:bodyPr/>
          <a:lstStyle/>
          <a:p>
            <a:r>
              <a:rPr lang="en-US" dirty="0" smtClean="0"/>
              <a:t>Those who know themselves to be in a control group may suffer emotional distress</a:t>
            </a:r>
          </a:p>
          <a:p>
            <a:pPr lvl="1"/>
            <a:r>
              <a:rPr lang="en-US" dirty="0" smtClean="0"/>
              <a:t>…which can have adverse biophysical consequences that exaggerate the differences between control and treatment groups</a:t>
            </a:r>
          </a:p>
          <a:p>
            <a:r>
              <a:rPr lang="en-US" dirty="0" smtClean="0"/>
              <a:t>But does </a:t>
            </a:r>
            <a:r>
              <a:rPr lang="en-US" dirty="0" err="1" smtClean="0"/>
              <a:t>blindedness</a:t>
            </a:r>
            <a:r>
              <a:rPr lang="en-US" dirty="0" smtClean="0"/>
              <a:t> make sense in economic experiments?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mtClean="0"/>
              <a:t>4.  The Ethics of Not Targeting</a:t>
            </a:r>
          </a:p>
        </p:txBody>
      </p:sp>
      <p:sp>
        <p:nvSpPr>
          <p:cNvPr id="3" name="Content Placeholder 2"/>
          <p:cNvSpPr>
            <a:spLocks noGrp="1"/>
          </p:cNvSpPr>
          <p:nvPr>
            <p:ph idx="1"/>
          </p:nvPr>
        </p:nvSpPr>
        <p:spPr/>
        <p:txBody>
          <a:bodyPr/>
          <a:lstStyle/>
          <a:p>
            <a:pPr>
              <a:spcAft>
                <a:spcPts val="1200"/>
              </a:spcAft>
            </a:pPr>
            <a:r>
              <a:rPr lang="en-US" smtClean="0"/>
              <a:t>Randomized interventions treat individuals who don’t need the treatment</a:t>
            </a:r>
          </a:p>
          <a:p>
            <a:pPr lvl="1">
              <a:spcAft>
                <a:spcPts val="1200"/>
              </a:spcAft>
            </a:pPr>
            <a:r>
              <a:rPr lang="en-US" smtClean="0"/>
              <a:t>…wasting scarce resources</a:t>
            </a:r>
          </a:p>
          <a:p>
            <a:pPr lvl="1">
              <a:spcAft>
                <a:spcPts val="1200"/>
              </a:spcAft>
            </a:pPr>
            <a:r>
              <a:rPr lang="en-US" smtClean="0"/>
              <a:t>…and encouraging project implementers to violate the randomized research design </a:t>
            </a:r>
          </a:p>
          <a:p>
            <a:pPr>
              <a:spcAft>
                <a:spcPts val="1200"/>
              </a:spcAft>
            </a:pPr>
            <a:r>
              <a:rPr lang="en-US" smtClean="0"/>
              <a:t>This raises ethical questions and makes it hard to keep the experiment “clean” </a:t>
            </a:r>
          </a:p>
          <a:p>
            <a:pPr lvl="1"/>
            <a:r>
              <a:rPr lang="en-US" smtClean="0"/>
              <a:t>It’s easy to lose control of the experiment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457200" y="1295400"/>
            <a:ext cx="8229600" cy="3687763"/>
          </a:xfrm>
        </p:spPr>
        <p:txBody>
          <a:bodyPr/>
          <a:lstStyle/>
          <a:p>
            <a:pPr algn="r"/>
            <a:r>
              <a:rPr lang="en-US" altLang="en-US" dirty="0" smtClean="0"/>
              <a:t>“Which of the eligible households do you want to kill?”</a:t>
            </a:r>
            <a:br>
              <a:rPr lang="en-US" altLang="en-US" dirty="0" smtClean="0"/>
            </a:br>
            <a:r>
              <a:rPr lang="en-US" altLang="en-US" dirty="0" smtClean="0"/>
              <a:t/>
            </a:r>
            <a:br>
              <a:rPr lang="en-US" altLang="en-US" dirty="0" smtClean="0"/>
            </a:br>
            <a:r>
              <a:rPr lang="en-US" altLang="en-US" dirty="0" smtClean="0"/>
              <a:t> -</a:t>
            </a:r>
            <a:r>
              <a:rPr lang="en-US" altLang="en-US" sz="2400" dirty="0" smtClean="0"/>
              <a:t>Minister of Gender, Children and Community Development</a:t>
            </a:r>
          </a:p>
        </p:txBody>
      </p:sp>
    </p:spTree>
    <p:extLst>
      <p:ext uri="{BB962C8B-B14F-4D97-AF65-F5344CB8AC3E}">
        <p14:creationId xmlns:p14="http://schemas.microsoft.com/office/powerpoint/2010/main" val="92961328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63830" y="228600"/>
            <a:ext cx="8839200" cy="1477962"/>
          </a:xfrm>
        </p:spPr>
        <p:txBody>
          <a:bodyPr/>
          <a:lstStyle/>
          <a:p>
            <a:r>
              <a:rPr lang="en-US" dirty="0" smtClean="0"/>
              <a:t>So It’s Effective. Is It </a:t>
            </a:r>
            <a:r>
              <a:rPr lang="en-US" dirty="0" smtClean="0"/>
              <a:t>Worth </a:t>
            </a:r>
            <a:r>
              <a:rPr lang="en-US" dirty="0" smtClean="0"/>
              <a:t>Doing? </a:t>
            </a:r>
          </a:p>
        </p:txBody>
      </p:sp>
      <p:sp>
        <p:nvSpPr>
          <p:cNvPr id="27651" name="Content Placeholder 2"/>
          <p:cNvSpPr>
            <a:spLocks noGrp="1"/>
          </p:cNvSpPr>
          <p:nvPr>
            <p:ph idx="1"/>
          </p:nvPr>
        </p:nvSpPr>
        <p:spPr>
          <a:xfrm>
            <a:off x="457200" y="1600200"/>
            <a:ext cx="8229600" cy="5105400"/>
          </a:xfrm>
        </p:spPr>
        <p:txBody>
          <a:bodyPr/>
          <a:lstStyle/>
          <a:p>
            <a:pPr>
              <a:spcBef>
                <a:spcPts val="1200"/>
              </a:spcBef>
            </a:pPr>
            <a:r>
              <a:rPr lang="en-US" dirty="0" smtClean="0"/>
              <a:t>Just because a treatment is beneficial doesn’t mean it’s the best way to do something</a:t>
            </a:r>
          </a:p>
          <a:p>
            <a:pPr>
              <a:spcBef>
                <a:spcPts val="1200"/>
              </a:spcBef>
            </a:pPr>
            <a:r>
              <a:rPr lang="en-US" dirty="0" smtClean="0"/>
              <a:t>…or that it will have the same benefits once you “ramp it up,” say, to all villages</a:t>
            </a:r>
          </a:p>
          <a:p>
            <a:pPr>
              <a:spcBef>
                <a:spcPts val="1200"/>
              </a:spcBef>
            </a:pPr>
            <a:r>
              <a:rPr lang="en-US" dirty="0" smtClean="0"/>
              <a:t>Need a cost-benefit analysis</a:t>
            </a:r>
          </a:p>
          <a:p>
            <a:pPr>
              <a:spcBef>
                <a:spcPts val="1200"/>
              </a:spcBef>
            </a:pPr>
            <a:r>
              <a:rPr lang="en-US" dirty="0" smtClean="0"/>
              <a:t>Increasingly</a:t>
            </a:r>
            <a:r>
              <a:rPr lang="en-US" dirty="0" smtClean="0"/>
              <a:t>, people want to know </a:t>
            </a:r>
            <a:r>
              <a:rPr lang="en-US" dirty="0" smtClean="0"/>
              <a:t>whether the </a:t>
            </a:r>
            <a:r>
              <a:rPr lang="en-US" dirty="0" smtClean="0"/>
              <a:t>total </a:t>
            </a:r>
            <a:r>
              <a:rPr lang="en-US" dirty="0" smtClean="0"/>
              <a:t>impact justifies the project’s cost</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65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765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2549</TotalTime>
  <Words>1182</Words>
  <Application>Microsoft Office PowerPoint</Application>
  <PresentationFormat>On-screen Show (4:3)</PresentationFormat>
  <Paragraphs>140</Paragraphs>
  <Slides>34</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34</vt:i4>
      </vt:variant>
    </vt:vector>
  </HeadingPairs>
  <TitlesOfParts>
    <vt:vector size="37" baseType="lpstr">
      <vt:lpstr>Default Design</vt:lpstr>
      <vt:lpstr>Equation</vt:lpstr>
      <vt:lpstr>MathType 6.0 Equation</vt:lpstr>
      <vt:lpstr>Chapter 11 What Works and What Doesn’t</vt:lpstr>
      <vt:lpstr>The Selection Problem (you can’t see what didn’t happen)</vt:lpstr>
      <vt:lpstr>Randomized Experiments</vt:lpstr>
      <vt:lpstr>Mexico’s PROGRESA Program (Now OPORTUNIDADES)</vt:lpstr>
      <vt:lpstr>A Social Experiment</vt:lpstr>
      <vt:lpstr>A Classic PROGRESA Study</vt:lpstr>
      <vt:lpstr>“The World Bank is finally embracing science.”</vt:lpstr>
      <vt:lpstr>Social Cash Transfers in Africa</vt:lpstr>
      <vt:lpstr>Other Examples of Randomized Control Trials (Chapter 11)</vt:lpstr>
      <vt:lpstr>A Real-world RCT</vt:lpstr>
      <vt:lpstr>A Real-world RCT</vt:lpstr>
      <vt:lpstr>Transfer</vt:lpstr>
      <vt:lpstr>Study</vt:lpstr>
      <vt:lpstr>Randomization Strategy</vt:lpstr>
      <vt:lpstr>Data (1 Year Later) (From Excel Spreadsheet)</vt:lpstr>
      <vt:lpstr>Some  Findings</vt:lpstr>
      <vt:lpstr>Structural vs. Reduced-form Models</vt:lpstr>
      <vt:lpstr>The Skeptic</vt:lpstr>
      <vt:lpstr>What better way to start the day than with… Helminths</vt:lpstr>
      <vt:lpstr>The Problem</vt:lpstr>
      <vt:lpstr>The Other Problem</vt:lpstr>
      <vt:lpstr>An Experiment in Kenya</vt:lpstr>
      <vt:lpstr>Clean, Straightforward. but…</vt:lpstr>
      <vt:lpstr>Treatment Externalities and Control-group Contamination</vt:lpstr>
      <vt:lpstr>Externalities in RCTs</vt:lpstr>
      <vt:lpstr>Linkages and Worms</vt:lpstr>
      <vt:lpstr>PowerPoint Presentation</vt:lpstr>
      <vt:lpstr>The Ethics of Randomized Control Trials</vt:lpstr>
      <vt:lpstr>1.  Do No Harm?</vt:lpstr>
      <vt:lpstr>2.  Informed Consent</vt:lpstr>
      <vt:lpstr>3.  Unblindedness</vt:lpstr>
      <vt:lpstr>4.  The Ethics of Not Targeting</vt:lpstr>
      <vt:lpstr>“Which of the eligible households do you want to kill?”   -Minister of Gender, Children and Community Development</vt:lpstr>
      <vt:lpstr>So It’s Effective. Is It Worth Doing? </vt:lpstr>
    </vt:vector>
  </TitlesOfParts>
  <Company>Department of Agricultural and Resource Economics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 Taylor</dc:creator>
  <cp:lastModifiedBy>J. Edward Taylor</cp:lastModifiedBy>
  <cp:revision>81</cp:revision>
  <dcterms:created xsi:type="dcterms:W3CDTF">2009-10-07T05:38:16Z</dcterms:created>
  <dcterms:modified xsi:type="dcterms:W3CDTF">2014-01-13T21:06:37Z</dcterms:modified>
</cp:coreProperties>
</file>